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6" r:id="rId20"/>
    <p:sldId id="277" r:id="rId21"/>
    <p:sldId id="278" r:id="rId22"/>
    <p:sldId id="279" r:id="rId23"/>
    <p:sldId id="280" r:id="rId24"/>
    <p:sldId id="281" r:id="rId25"/>
    <p:sldId id="275" r:id="rId26"/>
    <p:sldId id="266" r:id="rId27"/>
    <p:sldId id="282"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37" autoAdjust="0"/>
    <p:restoredTop sz="94660"/>
  </p:normalViewPr>
  <p:slideViewPr>
    <p:cSldViewPr snapToGrid="0">
      <p:cViewPr varScale="1">
        <p:scale>
          <a:sx n="94" d="100"/>
          <a:sy n="94" d="100"/>
        </p:scale>
        <p:origin x="1027"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FC0E67-2DA7-453E-BF21-9F312372BA18}"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249C45-9F58-406C-9707-1DC9F62C6052}" type="slidenum">
              <a:rPr lang="en-US" smtClean="0"/>
              <a:t>‹#›</a:t>
            </a:fld>
            <a:endParaRPr lang="en-US"/>
          </a:p>
        </p:txBody>
      </p:sp>
    </p:spTree>
    <p:extLst>
      <p:ext uri="{BB962C8B-B14F-4D97-AF65-F5344CB8AC3E}">
        <p14:creationId xmlns:p14="http://schemas.microsoft.com/office/powerpoint/2010/main" val="2796185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FC0E67-2DA7-453E-BF21-9F312372BA18}"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249C45-9F58-406C-9707-1DC9F62C6052}" type="slidenum">
              <a:rPr lang="en-US" smtClean="0"/>
              <a:t>‹#›</a:t>
            </a:fld>
            <a:endParaRPr lang="en-US"/>
          </a:p>
        </p:txBody>
      </p:sp>
    </p:spTree>
    <p:extLst>
      <p:ext uri="{BB962C8B-B14F-4D97-AF65-F5344CB8AC3E}">
        <p14:creationId xmlns:p14="http://schemas.microsoft.com/office/powerpoint/2010/main" val="1354974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FC0E67-2DA7-453E-BF21-9F312372BA18}"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249C45-9F58-406C-9707-1DC9F62C6052}" type="slidenum">
              <a:rPr lang="en-US" smtClean="0"/>
              <a:t>‹#›</a:t>
            </a:fld>
            <a:endParaRPr lang="en-US"/>
          </a:p>
        </p:txBody>
      </p:sp>
    </p:spTree>
    <p:extLst>
      <p:ext uri="{BB962C8B-B14F-4D97-AF65-F5344CB8AC3E}">
        <p14:creationId xmlns:p14="http://schemas.microsoft.com/office/powerpoint/2010/main" val="4293075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FC0E67-2DA7-453E-BF21-9F312372BA18}"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249C45-9F58-406C-9707-1DC9F62C6052}" type="slidenum">
              <a:rPr lang="en-US" smtClean="0"/>
              <a:t>‹#›</a:t>
            </a:fld>
            <a:endParaRPr lang="en-US"/>
          </a:p>
        </p:txBody>
      </p:sp>
    </p:spTree>
    <p:extLst>
      <p:ext uri="{BB962C8B-B14F-4D97-AF65-F5344CB8AC3E}">
        <p14:creationId xmlns:p14="http://schemas.microsoft.com/office/powerpoint/2010/main" val="4164769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FC0E67-2DA7-453E-BF21-9F312372BA18}"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249C45-9F58-406C-9707-1DC9F62C6052}" type="slidenum">
              <a:rPr lang="en-US" smtClean="0"/>
              <a:t>‹#›</a:t>
            </a:fld>
            <a:endParaRPr lang="en-US"/>
          </a:p>
        </p:txBody>
      </p:sp>
    </p:spTree>
    <p:extLst>
      <p:ext uri="{BB962C8B-B14F-4D97-AF65-F5344CB8AC3E}">
        <p14:creationId xmlns:p14="http://schemas.microsoft.com/office/powerpoint/2010/main" val="2106363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FC0E67-2DA7-453E-BF21-9F312372BA18}"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249C45-9F58-406C-9707-1DC9F62C6052}" type="slidenum">
              <a:rPr lang="en-US" smtClean="0"/>
              <a:t>‹#›</a:t>
            </a:fld>
            <a:endParaRPr lang="en-US"/>
          </a:p>
        </p:txBody>
      </p:sp>
    </p:spTree>
    <p:extLst>
      <p:ext uri="{BB962C8B-B14F-4D97-AF65-F5344CB8AC3E}">
        <p14:creationId xmlns:p14="http://schemas.microsoft.com/office/powerpoint/2010/main" val="3142344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FC0E67-2DA7-453E-BF21-9F312372BA18}" type="datetimeFigureOut">
              <a:rPr lang="en-US" smtClean="0"/>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249C45-9F58-406C-9707-1DC9F62C6052}" type="slidenum">
              <a:rPr lang="en-US" smtClean="0"/>
              <a:t>‹#›</a:t>
            </a:fld>
            <a:endParaRPr lang="en-US"/>
          </a:p>
        </p:txBody>
      </p:sp>
    </p:spTree>
    <p:extLst>
      <p:ext uri="{BB962C8B-B14F-4D97-AF65-F5344CB8AC3E}">
        <p14:creationId xmlns:p14="http://schemas.microsoft.com/office/powerpoint/2010/main" val="2971942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FC0E67-2DA7-453E-BF21-9F312372BA18}" type="datetimeFigureOut">
              <a:rPr lang="en-US" smtClean="0"/>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249C45-9F58-406C-9707-1DC9F62C6052}" type="slidenum">
              <a:rPr lang="en-US" smtClean="0"/>
              <a:t>‹#›</a:t>
            </a:fld>
            <a:endParaRPr lang="en-US"/>
          </a:p>
        </p:txBody>
      </p:sp>
    </p:spTree>
    <p:extLst>
      <p:ext uri="{BB962C8B-B14F-4D97-AF65-F5344CB8AC3E}">
        <p14:creationId xmlns:p14="http://schemas.microsoft.com/office/powerpoint/2010/main" val="822876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FC0E67-2DA7-453E-BF21-9F312372BA18}" type="datetimeFigureOut">
              <a:rPr lang="en-US" smtClean="0"/>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249C45-9F58-406C-9707-1DC9F62C6052}" type="slidenum">
              <a:rPr lang="en-US" smtClean="0"/>
              <a:t>‹#›</a:t>
            </a:fld>
            <a:endParaRPr lang="en-US"/>
          </a:p>
        </p:txBody>
      </p:sp>
    </p:spTree>
    <p:extLst>
      <p:ext uri="{BB962C8B-B14F-4D97-AF65-F5344CB8AC3E}">
        <p14:creationId xmlns:p14="http://schemas.microsoft.com/office/powerpoint/2010/main" val="3487242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FC0E67-2DA7-453E-BF21-9F312372BA18}"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249C45-9F58-406C-9707-1DC9F62C6052}" type="slidenum">
              <a:rPr lang="en-US" smtClean="0"/>
              <a:t>‹#›</a:t>
            </a:fld>
            <a:endParaRPr lang="en-US"/>
          </a:p>
        </p:txBody>
      </p:sp>
    </p:spTree>
    <p:extLst>
      <p:ext uri="{BB962C8B-B14F-4D97-AF65-F5344CB8AC3E}">
        <p14:creationId xmlns:p14="http://schemas.microsoft.com/office/powerpoint/2010/main" val="3870376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FC0E67-2DA7-453E-BF21-9F312372BA18}"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249C45-9F58-406C-9707-1DC9F62C6052}" type="slidenum">
              <a:rPr lang="en-US" smtClean="0"/>
              <a:t>‹#›</a:t>
            </a:fld>
            <a:endParaRPr lang="en-US"/>
          </a:p>
        </p:txBody>
      </p:sp>
    </p:spTree>
    <p:extLst>
      <p:ext uri="{BB962C8B-B14F-4D97-AF65-F5344CB8AC3E}">
        <p14:creationId xmlns:p14="http://schemas.microsoft.com/office/powerpoint/2010/main" val="492292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FC0E67-2DA7-453E-BF21-9F312372BA18}" type="datetimeFigureOut">
              <a:rPr lang="en-US" smtClean="0"/>
              <a:t>11/4/2024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249C45-9F58-406C-9707-1DC9F62C6052}" type="slidenum">
              <a:rPr lang="en-US" smtClean="0"/>
              <a:t>‹#›</a:t>
            </a:fld>
            <a:endParaRPr lang="en-US"/>
          </a:p>
        </p:txBody>
      </p:sp>
    </p:spTree>
    <p:extLst>
      <p:ext uri="{BB962C8B-B14F-4D97-AF65-F5344CB8AC3E}">
        <p14:creationId xmlns:p14="http://schemas.microsoft.com/office/powerpoint/2010/main" val="102035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its.uga.edu/hardware_and_software/software/jm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39B8AD-79A5-43A3-B9C7-BD6B33A21389}"/>
              </a:ext>
            </a:extLst>
          </p:cNvPr>
          <p:cNvSpPr txBox="1"/>
          <p:nvPr/>
        </p:nvSpPr>
        <p:spPr>
          <a:xfrm>
            <a:off x="1753000" y="3625517"/>
            <a:ext cx="5815263" cy="1323439"/>
          </a:xfrm>
          <a:prstGeom prst="rect">
            <a:avLst/>
          </a:prstGeom>
          <a:noFill/>
        </p:spPr>
        <p:txBody>
          <a:bodyPr wrap="square" rtlCol="0">
            <a:spAutoFit/>
          </a:bodyPr>
          <a:lstStyle/>
          <a:p>
            <a:pPr algn="ctr"/>
            <a:r>
              <a:rPr lang="en-US" sz="4000" dirty="0"/>
              <a:t>9) Tree Based Methods (Decision Trees)</a:t>
            </a:r>
          </a:p>
        </p:txBody>
      </p:sp>
      <p:pic>
        <p:nvPicPr>
          <p:cNvPr id="5" name="Picture 4">
            <a:extLst>
              <a:ext uri="{FF2B5EF4-FFF2-40B4-BE49-F238E27FC236}">
                <a16:creationId xmlns:a16="http://schemas.microsoft.com/office/drawing/2014/main" id="{A0889DB0-624E-4358-952C-53B2CB807EBD}"/>
              </a:ext>
            </a:extLst>
          </p:cNvPr>
          <p:cNvPicPr>
            <a:picLocks noChangeAspect="1"/>
          </p:cNvPicPr>
          <p:nvPr/>
        </p:nvPicPr>
        <p:blipFill>
          <a:blip r:embed="rId2"/>
          <a:stretch>
            <a:fillRect/>
          </a:stretch>
        </p:blipFill>
        <p:spPr>
          <a:xfrm>
            <a:off x="4572000" y="619377"/>
            <a:ext cx="3080485" cy="2155908"/>
          </a:xfrm>
          <a:prstGeom prst="rect">
            <a:avLst/>
          </a:prstGeom>
        </p:spPr>
      </p:pic>
      <p:pic>
        <p:nvPicPr>
          <p:cNvPr id="6" name="Picture 5">
            <a:extLst>
              <a:ext uri="{FF2B5EF4-FFF2-40B4-BE49-F238E27FC236}">
                <a16:creationId xmlns:a16="http://schemas.microsoft.com/office/drawing/2014/main" id="{628AE23D-8D24-49C6-8778-406D47B84DEA}"/>
              </a:ext>
            </a:extLst>
          </p:cNvPr>
          <p:cNvPicPr>
            <a:picLocks noChangeAspect="1"/>
          </p:cNvPicPr>
          <p:nvPr/>
        </p:nvPicPr>
        <p:blipFill>
          <a:blip r:embed="rId3"/>
          <a:stretch>
            <a:fillRect/>
          </a:stretch>
        </p:blipFill>
        <p:spPr>
          <a:xfrm>
            <a:off x="433888" y="256674"/>
            <a:ext cx="2403175" cy="2518611"/>
          </a:xfrm>
          <a:prstGeom prst="rect">
            <a:avLst/>
          </a:prstGeom>
        </p:spPr>
      </p:pic>
    </p:spTree>
    <p:extLst>
      <p:ext uri="{BB962C8B-B14F-4D97-AF65-F5344CB8AC3E}">
        <p14:creationId xmlns:p14="http://schemas.microsoft.com/office/powerpoint/2010/main" val="2093709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640E45-8786-4FAA-A0EB-2366E2593484}"/>
              </a:ext>
            </a:extLst>
          </p:cNvPr>
          <p:cNvPicPr>
            <a:picLocks noChangeAspect="1"/>
          </p:cNvPicPr>
          <p:nvPr/>
        </p:nvPicPr>
        <p:blipFill>
          <a:blip r:embed="rId2"/>
          <a:stretch>
            <a:fillRect/>
          </a:stretch>
        </p:blipFill>
        <p:spPr>
          <a:xfrm>
            <a:off x="267158" y="72190"/>
            <a:ext cx="4703326" cy="6248399"/>
          </a:xfrm>
          <a:prstGeom prst="rect">
            <a:avLst/>
          </a:prstGeom>
        </p:spPr>
      </p:pic>
      <p:sp>
        <p:nvSpPr>
          <p:cNvPr id="6" name="TextBox 5">
            <a:extLst>
              <a:ext uri="{FF2B5EF4-FFF2-40B4-BE49-F238E27FC236}">
                <a16:creationId xmlns:a16="http://schemas.microsoft.com/office/drawing/2014/main" id="{156676FB-8F26-4220-B791-100B0F730348}"/>
              </a:ext>
            </a:extLst>
          </p:cNvPr>
          <p:cNvSpPr txBox="1"/>
          <p:nvPr/>
        </p:nvSpPr>
        <p:spPr>
          <a:xfrm>
            <a:off x="5253790" y="688278"/>
            <a:ext cx="3039979" cy="5632311"/>
          </a:xfrm>
          <a:prstGeom prst="rect">
            <a:avLst/>
          </a:prstGeom>
          <a:noFill/>
        </p:spPr>
        <p:txBody>
          <a:bodyPr wrap="square" rtlCol="0">
            <a:spAutoFit/>
          </a:bodyPr>
          <a:lstStyle/>
          <a:p>
            <a:r>
              <a:rPr lang="en-US" dirty="0"/>
              <a:t>Clicking “Split” produces the following tree, split on GPA as expected.  Note the node with GPA &lt; 1.0159 is pure (only contains respondents that did not return). The graph has rectangles showing divisions based on the split, but the tree is the standard display.</a:t>
            </a:r>
          </a:p>
          <a:p>
            <a:endParaRPr lang="en-US" dirty="0"/>
          </a:p>
          <a:p>
            <a:r>
              <a:rPr lang="en-US" dirty="0"/>
              <a:t>The </a:t>
            </a:r>
            <a:r>
              <a:rPr lang="en-US" dirty="0" err="1"/>
              <a:t>RSquare</a:t>
            </a:r>
            <a:r>
              <a:rPr lang="en-US" dirty="0"/>
              <a:t> has increased to .334.  This is actually a pseudo </a:t>
            </a:r>
            <a:r>
              <a:rPr lang="en-US" dirty="0" err="1"/>
              <a:t>RSquare</a:t>
            </a:r>
            <a:r>
              <a:rPr lang="en-US" dirty="0"/>
              <a:t> (different from the standard regression </a:t>
            </a:r>
            <a:r>
              <a:rPr lang="en-US" dirty="0" err="1"/>
              <a:t>Rsquare</a:t>
            </a:r>
            <a:r>
              <a:rPr lang="en-US" dirty="0"/>
              <a:t>), that accommodates the qualitative target variable </a:t>
            </a:r>
          </a:p>
          <a:p>
            <a:endParaRPr lang="en-US" dirty="0"/>
          </a:p>
          <a:p>
            <a:r>
              <a:rPr lang="en-US" dirty="0"/>
              <a:t>Clicking on “Split” again produces the tree on the next slide</a:t>
            </a:r>
          </a:p>
        </p:txBody>
      </p:sp>
    </p:spTree>
    <p:extLst>
      <p:ext uri="{BB962C8B-B14F-4D97-AF65-F5344CB8AC3E}">
        <p14:creationId xmlns:p14="http://schemas.microsoft.com/office/powerpoint/2010/main" val="3976887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E36F10-80AF-474D-BBBE-52B237C1D66F}"/>
              </a:ext>
            </a:extLst>
          </p:cNvPr>
          <p:cNvPicPr>
            <a:picLocks noChangeAspect="1"/>
          </p:cNvPicPr>
          <p:nvPr/>
        </p:nvPicPr>
        <p:blipFill>
          <a:blip r:embed="rId2"/>
          <a:stretch>
            <a:fillRect/>
          </a:stretch>
        </p:blipFill>
        <p:spPr>
          <a:xfrm>
            <a:off x="362360" y="1699922"/>
            <a:ext cx="8114479" cy="5078408"/>
          </a:xfrm>
          <a:prstGeom prst="rect">
            <a:avLst/>
          </a:prstGeom>
        </p:spPr>
      </p:pic>
      <p:sp>
        <p:nvSpPr>
          <p:cNvPr id="5" name="TextBox 4">
            <a:extLst>
              <a:ext uri="{FF2B5EF4-FFF2-40B4-BE49-F238E27FC236}">
                <a16:creationId xmlns:a16="http://schemas.microsoft.com/office/drawing/2014/main" id="{AAE94F9F-39D3-4BB6-BD60-D78D3332C048}"/>
              </a:ext>
            </a:extLst>
          </p:cNvPr>
          <p:cNvSpPr txBox="1"/>
          <p:nvPr/>
        </p:nvSpPr>
        <p:spPr>
          <a:xfrm>
            <a:off x="104274" y="79670"/>
            <a:ext cx="8951495" cy="1477328"/>
          </a:xfrm>
          <a:prstGeom prst="rect">
            <a:avLst/>
          </a:prstGeom>
          <a:noFill/>
        </p:spPr>
        <p:txBody>
          <a:bodyPr wrap="square" rtlCol="0">
            <a:spAutoFit/>
          </a:bodyPr>
          <a:lstStyle/>
          <a:p>
            <a:r>
              <a:rPr lang="en-US" dirty="0"/>
              <a:t>Growing the Tree and Stopping Rules</a:t>
            </a:r>
          </a:p>
          <a:p>
            <a:r>
              <a:rPr lang="en-US" sz="1200" dirty="0"/>
              <a:t>The resulting split shows social science students with a 59/41 ratio of returns to non-returns, while the other colleges have almost all returning.  To determine the next split, the largest </a:t>
            </a:r>
            <a:r>
              <a:rPr lang="en-US" sz="1200" dirty="0" err="1"/>
              <a:t>Logworth</a:t>
            </a:r>
            <a:r>
              <a:rPr lang="en-US" sz="1200" dirty="0"/>
              <a:t> in either of the two new nodes is for GPA, which is the next optimal split.   </a:t>
            </a:r>
          </a:p>
          <a:p>
            <a:endParaRPr lang="en-US" sz="1200" dirty="0"/>
          </a:p>
          <a:p>
            <a:r>
              <a:rPr lang="en-US" sz="1200" dirty="0"/>
              <a:t>As mentioned previously, one strategy is to continue growing the tree as long as the splits are significant for some threshold level.  Using the .05 level, the split P-Value would need to be less than .05 which translates to needing a </a:t>
            </a:r>
            <a:r>
              <a:rPr lang="en-US" sz="1200" dirty="0" err="1"/>
              <a:t>LogWorth</a:t>
            </a:r>
            <a:r>
              <a:rPr lang="en-US" sz="1200" dirty="0"/>
              <a:t> greater than –(log10(.05)) = 1.3. Using that rule produces the tree on the next slide. </a:t>
            </a:r>
          </a:p>
        </p:txBody>
      </p:sp>
    </p:spTree>
    <p:extLst>
      <p:ext uri="{BB962C8B-B14F-4D97-AF65-F5344CB8AC3E}">
        <p14:creationId xmlns:p14="http://schemas.microsoft.com/office/powerpoint/2010/main" val="127300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94A7E0-52BF-41AA-8887-8F9F68BDF488}"/>
              </a:ext>
            </a:extLst>
          </p:cNvPr>
          <p:cNvPicPr>
            <a:picLocks noChangeAspect="1"/>
          </p:cNvPicPr>
          <p:nvPr/>
        </p:nvPicPr>
        <p:blipFill>
          <a:blip r:embed="rId2"/>
          <a:stretch>
            <a:fillRect/>
          </a:stretch>
        </p:blipFill>
        <p:spPr>
          <a:xfrm>
            <a:off x="118552" y="64052"/>
            <a:ext cx="6362458" cy="5495566"/>
          </a:xfrm>
          <a:prstGeom prst="rect">
            <a:avLst/>
          </a:prstGeom>
        </p:spPr>
      </p:pic>
      <p:sp>
        <p:nvSpPr>
          <p:cNvPr id="5" name="TextBox 4">
            <a:extLst>
              <a:ext uri="{FF2B5EF4-FFF2-40B4-BE49-F238E27FC236}">
                <a16:creationId xmlns:a16="http://schemas.microsoft.com/office/drawing/2014/main" id="{070D1364-1E03-4FB0-99DB-33016326AD24}"/>
              </a:ext>
            </a:extLst>
          </p:cNvPr>
          <p:cNvSpPr txBox="1"/>
          <p:nvPr/>
        </p:nvSpPr>
        <p:spPr>
          <a:xfrm>
            <a:off x="6481010" y="288758"/>
            <a:ext cx="2648712" cy="5632311"/>
          </a:xfrm>
          <a:prstGeom prst="rect">
            <a:avLst/>
          </a:prstGeom>
          <a:noFill/>
        </p:spPr>
        <p:txBody>
          <a:bodyPr wrap="square" rtlCol="0">
            <a:spAutoFit/>
          </a:bodyPr>
          <a:lstStyle/>
          <a:p>
            <a:r>
              <a:rPr lang="en-US" dirty="0"/>
              <a:t>The node with GPA &lt; 2.01 cannot be split further since the candidate there with the largest </a:t>
            </a:r>
            <a:r>
              <a:rPr lang="en-US" dirty="0" err="1"/>
              <a:t>LogWorth</a:t>
            </a:r>
            <a:r>
              <a:rPr lang="en-US" dirty="0"/>
              <a:t> for splitting has a value of  .279 (or P-Value = .526).  Since no node can be split further, we have the final tree (all terminal nodes) </a:t>
            </a:r>
          </a:p>
          <a:p>
            <a:endParaRPr lang="en-US" dirty="0"/>
          </a:p>
          <a:p>
            <a:r>
              <a:rPr lang="en-US" dirty="0"/>
              <a:t>Note that by default JMP requires nodes to have at least 5 observations, but that can be changed (by clicking the red triangle next to </a:t>
            </a:r>
            <a:r>
              <a:rPr lang="en-US" b="1" dirty="0"/>
              <a:t>Partition for Return</a:t>
            </a:r>
            <a:r>
              <a:rPr lang="en-US" dirty="0"/>
              <a:t>, and then </a:t>
            </a:r>
            <a:r>
              <a:rPr lang="en-US" b="1" dirty="0"/>
              <a:t>Minimum Size Split</a:t>
            </a:r>
            <a:r>
              <a:rPr lang="en-US" dirty="0"/>
              <a:t>).  </a:t>
            </a:r>
          </a:p>
          <a:p>
            <a:endParaRPr lang="en-US" dirty="0"/>
          </a:p>
          <a:p>
            <a:endParaRPr lang="en-US" dirty="0"/>
          </a:p>
        </p:txBody>
      </p:sp>
    </p:spTree>
    <p:extLst>
      <p:ext uri="{BB962C8B-B14F-4D97-AF65-F5344CB8AC3E}">
        <p14:creationId xmlns:p14="http://schemas.microsoft.com/office/powerpoint/2010/main" val="706105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E4A7F6-0E3A-4EB4-9124-ADE7DA027CAA}"/>
              </a:ext>
            </a:extLst>
          </p:cNvPr>
          <p:cNvSpPr txBox="1"/>
          <p:nvPr/>
        </p:nvSpPr>
        <p:spPr>
          <a:xfrm>
            <a:off x="753979" y="120316"/>
            <a:ext cx="6833937" cy="923330"/>
          </a:xfrm>
          <a:prstGeom prst="rect">
            <a:avLst/>
          </a:prstGeom>
          <a:noFill/>
        </p:spPr>
        <p:txBody>
          <a:bodyPr wrap="square" rtlCol="0">
            <a:spAutoFit/>
          </a:bodyPr>
          <a:lstStyle/>
          <a:p>
            <a:r>
              <a:rPr lang="en-US" dirty="0"/>
              <a:t>Fit measures and the Leaf Report showing classification rules and the resulting leaf counts and estimated probabilities are shown below for the final tree</a:t>
            </a:r>
          </a:p>
        </p:txBody>
      </p:sp>
      <p:pic>
        <p:nvPicPr>
          <p:cNvPr id="5" name="Picture 4">
            <a:extLst>
              <a:ext uri="{FF2B5EF4-FFF2-40B4-BE49-F238E27FC236}">
                <a16:creationId xmlns:a16="http://schemas.microsoft.com/office/drawing/2014/main" id="{E2D86C0B-9041-4ABE-BEC1-E91C65A934CE}"/>
              </a:ext>
            </a:extLst>
          </p:cNvPr>
          <p:cNvPicPr>
            <a:picLocks noChangeAspect="1"/>
          </p:cNvPicPr>
          <p:nvPr/>
        </p:nvPicPr>
        <p:blipFill>
          <a:blip r:embed="rId2"/>
          <a:stretch>
            <a:fillRect/>
          </a:stretch>
        </p:blipFill>
        <p:spPr>
          <a:xfrm>
            <a:off x="405907" y="1173361"/>
            <a:ext cx="1301463" cy="3061756"/>
          </a:xfrm>
          <a:prstGeom prst="rect">
            <a:avLst/>
          </a:prstGeom>
        </p:spPr>
      </p:pic>
      <p:pic>
        <p:nvPicPr>
          <p:cNvPr id="6" name="Picture 5">
            <a:extLst>
              <a:ext uri="{FF2B5EF4-FFF2-40B4-BE49-F238E27FC236}">
                <a16:creationId xmlns:a16="http://schemas.microsoft.com/office/drawing/2014/main" id="{57E9EA9F-E394-4DB3-A15C-7C817063C2EF}"/>
              </a:ext>
            </a:extLst>
          </p:cNvPr>
          <p:cNvPicPr>
            <a:picLocks noChangeAspect="1"/>
          </p:cNvPicPr>
          <p:nvPr/>
        </p:nvPicPr>
        <p:blipFill>
          <a:blip r:embed="rId3"/>
          <a:stretch>
            <a:fillRect/>
          </a:stretch>
        </p:blipFill>
        <p:spPr>
          <a:xfrm>
            <a:off x="1768512" y="947544"/>
            <a:ext cx="6681795" cy="5803895"/>
          </a:xfrm>
          <a:prstGeom prst="rect">
            <a:avLst/>
          </a:prstGeom>
        </p:spPr>
      </p:pic>
      <p:sp>
        <p:nvSpPr>
          <p:cNvPr id="7" name="TextBox 6">
            <a:extLst>
              <a:ext uri="{FF2B5EF4-FFF2-40B4-BE49-F238E27FC236}">
                <a16:creationId xmlns:a16="http://schemas.microsoft.com/office/drawing/2014/main" id="{894DEEE2-0141-4751-88CA-B4FC89866399}"/>
              </a:ext>
            </a:extLst>
          </p:cNvPr>
          <p:cNvSpPr txBox="1"/>
          <p:nvPr/>
        </p:nvSpPr>
        <p:spPr>
          <a:xfrm>
            <a:off x="4170947" y="5382125"/>
            <a:ext cx="3938338" cy="1015663"/>
          </a:xfrm>
          <a:prstGeom prst="rect">
            <a:avLst/>
          </a:prstGeom>
          <a:noFill/>
        </p:spPr>
        <p:txBody>
          <a:bodyPr wrap="square" rtlCol="0">
            <a:spAutoFit/>
          </a:bodyPr>
          <a:lstStyle/>
          <a:p>
            <a:r>
              <a:rPr lang="en-US" sz="1200" dirty="0"/>
              <a:t>The Confusion or Classification matrix shows how well the tree predicts the training sample, which was the total sample for this example.  Validation and Test samples provide better assessment information, which will be discussed later</a:t>
            </a:r>
          </a:p>
        </p:txBody>
      </p:sp>
    </p:spTree>
    <p:extLst>
      <p:ext uri="{BB962C8B-B14F-4D97-AF65-F5344CB8AC3E}">
        <p14:creationId xmlns:p14="http://schemas.microsoft.com/office/powerpoint/2010/main" val="1637566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4B24B3-766F-4026-BB60-65732D07BE30}"/>
              </a:ext>
            </a:extLst>
          </p:cNvPr>
          <p:cNvSpPr txBox="1"/>
          <p:nvPr/>
        </p:nvSpPr>
        <p:spPr>
          <a:xfrm>
            <a:off x="705853" y="344905"/>
            <a:ext cx="8205536" cy="4247317"/>
          </a:xfrm>
          <a:prstGeom prst="rect">
            <a:avLst/>
          </a:prstGeom>
          <a:noFill/>
        </p:spPr>
        <p:txBody>
          <a:bodyPr wrap="square" rtlCol="0">
            <a:spAutoFit/>
          </a:bodyPr>
          <a:lstStyle/>
          <a:p>
            <a:r>
              <a:rPr lang="en-US" u="sng" dirty="0"/>
              <a:t>Regression Tree Example</a:t>
            </a:r>
          </a:p>
          <a:p>
            <a:r>
              <a:rPr lang="en-US" dirty="0"/>
              <a:t>Regression trees have quantitative target variables.  Like classification trees, regression tree splits are determined by the largest </a:t>
            </a:r>
            <a:r>
              <a:rPr lang="en-US" dirty="0" err="1"/>
              <a:t>LogWorth</a:t>
            </a:r>
            <a:r>
              <a:rPr lang="en-US" dirty="0"/>
              <a:t> (smallest p-value).  However, the </a:t>
            </a:r>
            <a:r>
              <a:rPr lang="en-US" dirty="0" err="1"/>
              <a:t>LogWorth</a:t>
            </a:r>
            <a:r>
              <a:rPr lang="en-US" dirty="0"/>
              <a:t> is obtained based on the F statistic to produce the split with the largest separation in the target variable means.</a:t>
            </a:r>
          </a:p>
          <a:p>
            <a:endParaRPr lang="en-US" dirty="0"/>
          </a:p>
          <a:p>
            <a:r>
              <a:rPr lang="en-US" dirty="0"/>
              <a:t>As an example, suppose we are interested in constructing a tree with </a:t>
            </a:r>
            <a:r>
              <a:rPr lang="en-US" b="1" dirty="0"/>
              <a:t>GPA</a:t>
            </a:r>
            <a:r>
              <a:rPr lang="en-US" dirty="0"/>
              <a:t> as the target variable using the Freshman1.jmp dataset.   We can change the role of </a:t>
            </a:r>
            <a:r>
              <a:rPr lang="en-US" b="1" dirty="0"/>
              <a:t>GPA</a:t>
            </a:r>
            <a:r>
              <a:rPr lang="en-US" dirty="0"/>
              <a:t> from an “X” variable to a “Y” variable by clicking on its blue icon in the data table.</a:t>
            </a:r>
          </a:p>
          <a:p>
            <a:r>
              <a:rPr lang="en-US" dirty="0"/>
              <a:t>We also need to exclude </a:t>
            </a:r>
            <a:r>
              <a:rPr lang="en-US" b="1" dirty="0"/>
              <a:t>Return </a:t>
            </a:r>
            <a:r>
              <a:rPr lang="en-US" dirty="0"/>
              <a:t>which can be done by clicking on its blue icon and changing the role from “Y” to “No Role”.  </a:t>
            </a:r>
            <a:endParaRPr lang="en-US" b="1" dirty="0"/>
          </a:p>
          <a:p>
            <a:endParaRPr lang="en-US" u="sng" dirty="0"/>
          </a:p>
          <a:p>
            <a:endParaRPr lang="en-US" u="sng" dirty="0"/>
          </a:p>
          <a:p>
            <a:endParaRPr lang="en-US" u="sng" dirty="0"/>
          </a:p>
          <a:p>
            <a:endParaRPr lang="en-US" u="sng" dirty="0"/>
          </a:p>
        </p:txBody>
      </p:sp>
      <p:pic>
        <p:nvPicPr>
          <p:cNvPr id="6" name="Picture 5">
            <a:extLst>
              <a:ext uri="{FF2B5EF4-FFF2-40B4-BE49-F238E27FC236}">
                <a16:creationId xmlns:a16="http://schemas.microsoft.com/office/drawing/2014/main" id="{3A7E0580-906C-4130-AFE5-D6F2D09798A4}"/>
              </a:ext>
            </a:extLst>
          </p:cNvPr>
          <p:cNvPicPr>
            <a:picLocks noChangeAspect="1"/>
          </p:cNvPicPr>
          <p:nvPr/>
        </p:nvPicPr>
        <p:blipFill>
          <a:blip r:embed="rId2"/>
          <a:stretch>
            <a:fillRect/>
          </a:stretch>
        </p:blipFill>
        <p:spPr>
          <a:xfrm>
            <a:off x="106221" y="3658624"/>
            <a:ext cx="3188484" cy="2267909"/>
          </a:xfrm>
          <a:prstGeom prst="rect">
            <a:avLst/>
          </a:prstGeom>
        </p:spPr>
      </p:pic>
      <p:pic>
        <p:nvPicPr>
          <p:cNvPr id="7" name="Picture 6">
            <a:extLst>
              <a:ext uri="{FF2B5EF4-FFF2-40B4-BE49-F238E27FC236}">
                <a16:creationId xmlns:a16="http://schemas.microsoft.com/office/drawing/2014/main" id="{B5A64D8D-B0D8-4D06-9E9E-0D7EEBF2E287}"/>
              </a:ext>
            </a:extLst>
          </p:cNvPr>
          <p:cNvPicPr>
            <a:picLocks noChangeAspect="1"/>
          </p:cNvPicPr>
          <p:nvPr/>
        </p:nvPicPr>
        <p:blipFill>
          <a:blip r:embed="rId3"/>
          <a:stretch>
            <a:fillRect/>
          </a:stretch>
        </p:blipFill>
        <p:spPr>
          <a:xfrm>
            <a:off x="3165606" y="3867186"/>
            <a:ext cx="3286029" cy="1963082"/>
          </a:xfrm>
          <a:prstGeom prst="rect">
            <a:avLst/>
          </a:prstGeom>
        </p:spPr>
      </p:pic>
      <p:pic>
        <p:nvPicPr>
          <p:cNvPr id="8" name="Picture 7">
            <a:extLst>
              <a:ext uri="{FF2B5EF4-FFF2-40B4-BE49-F238E27FC236}">
                <a16:creationId xmlns:a16="http://schemas.microsoft.com/office/drawing/2014/main" id="{76D3EC88-00BB-44EF-A38D-F4FDF0CF68B4}"/>
              </a:ext>
            </a:extLst>
          </p:cNvPr>
          <p:cNvPicPr>
            <a:picLocks noChangeAspect="1"/>
          </p:cNvPicPr>
          <p:nvPr/>
        </p:nvPicPr>
        <p:blipFill>
          <a:blip r:embed="rId4"/>
          <a:stretch>
            <a:fillRect/>
          </a:stretch>
        </p:blipFill>
        <p:spPr>
          <a:xfrm>
            <a:off x="6550606" y="3308061"/>
            <a:ext cx="2261812" cy="3273836"/>
          </a:xfrm>
          <a:prstGeom prst="rect">
            <a:avLst/>
          </a:prstGeom>
        </p:spPr>
      </p:pic>
    </p:spTree>
    <p:extLst>
      <p:ext uri="{BB962C8B-B14F-4D97-AF65-F5344CB8AC3E}">
        <p14:creationId xmlns:p14="http://schemas.microsoft.com/office/powerpoint/2010/main" val="3700895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1EB3C9-26C6-419B-B1C3-BE483DA77452}"/>
              </a:ext>
            </a:extLst>
          </p:cNvPr>
          <p:cNvPicPr>
            <a:picLocks noChangeAspect="1"/>
          </p:cNvPicPr>
          <p:nvPr/>
        </p:nvPicPr>
        <p:blipFill>
          <a:blip r:embed="rId2"/>
          <a:stretch>
            <a:fillRect/>
          </a:stretch>
        </p:blipFill>
        <p:spPr>
          <a:xfrm>
            <a:off x="248652" y="3429000"/>
            <a:ext cx="6309907" cy="2773920"/>
          </a:xfrm>
          <a:prstGeom prst="rect">
            <a:avLst/>
          </a:prstGeom>
        </p:spPr>
      </p:pic>
      <p:pic>
        <p:nvPicPr>
          <p:cNvPr id="5" name="Picture 4">
            <a:extLst>
              <a:ext uri="{FF2B5EF4-FFF2-40B4-BE49-F238E27FC236}">
                <a16:creationId xmlns:a16="http://schemas.microsoft.com/office/drawing/2014/main" id="{18A2E17D-6A5B-495F-B195-102EB3BD8922}"/>
              </a:ext>
            </a:extLst>
          </p:cNvPr>
          <p:cNvPicPr>
            <a:picLocks noChangeAspect="1"/>
          </p:cNvPicPr>
          <p:nvPr/>
        </p:nvPicPr>
        <p:blipFill>
          <a:blip r:embed="rId3"/>
          <a:stretch>
            <a:fillRect/>
          </a:stretch>
        </p:blipFill>
        <p:spPr>
          <a:xfrm>
            <a:off x="444164" y="298163"/>
            <a:ext cx="2833717" cy="2773920"/>
          </a:xfrm>
          <a:prstGeom prst="rect">
            <a:avLst/>
          </a:prstGeom>
        </p:spPr>
      </p:pic>
      <p:sp>
        <p:nvSpPr>
          <p:cNvPr id="6" name="TextBox 5">
            <a:extLst>
              <a:ext uri="{FF2B5EF4-FFF2-40B4-BE49-F238E27FC236}">
                <a16:creationId xmlns:a16="http://schemas.microsoft.com/office/drawing/2014/main" id="{FBFAB4D5-C34D-4CD1-A866-C8A348B5D678}"/>
              </a:ext>
            </a:extLst>
          </p:cNvPr>
          <p:cNvSpPr txBox="1"/>
          <p:nvPr/>
        </p:nvSpPr>
        <p:spPr>
          <a:xfrm>
            <a:off x="4050632" y="655080"/>
            <a:ext cx="4291263" cy="3416320"/>
          </a:xfrm>
          <a:prstGeom prst="rect">
            <a:avLst/>
          </a:prstGeom>
          <a:noFill/>
        </p:spPr>
        <p:txBody>
          <a:bodyPr wrap="square" rtlCol="0">
            <a:spAutoFit/>
          </a:bodyPr>
          <a:lstStyle/>
          <a:p>
            <a:r>
              <a:rPr lang="en-US" dirty="0"/>
              <a:t>Clicking </a:t>
            </a:r>
            <a:r>
              <a:rPr lang="en-US" b="1" dirty="0"/>
              <a:t>Analyze</a:t>
            </a:r>
            <a:r>
              <a:rPr lang="en-US" dirty="0"/>
              <a:t> &gt; </a:t>
            </a:r>
            <a:r>
              <a:rPr lang="en-US" b="1" dirty="0"/>
              <a:t>Predictive Modeling </a:t>
            </a:r>
            <a:r>
              <a:rPr lang="en-US" dirty="0"/>
              <a:t>&gt; </a:t>
            </a:r>
            <a:r>
              <a:rPr lang="en-US" b="1" dirty="0"/>
              <a:t>Partition</a:t>
            </a:r>
            <a:r>
              <a:rPr lang="en-US" dirty="0"/>
              <a:t> will produce the initial node displaying the Count, along with the mean and standard deviation of the target variable </a:t>
            </a:r>
            <a:r>
              <a:rPr lang="en-US" b="1" dirty="0"/>
              <a:t>GPA.</a:t>
            </a:r>
          </a:p>
          <a:p>
            <a:endParaRPr lang="en-US" b="1" dirty="0"/>
          </a:p>
          <a:p>
            <a:r>
              <a:rPr lang="en-US" dirty="0"/>
              <a:t>Clicking to reveal the Candidates shows Attends Office Hours has the largest </a:t>
            </a:r>
            <a:r>
              <a:rPr lang="en-US" dirty="0" err="1"/>
              <a:t>LogWorth</a:t>
            </a:r>
            <a:r>
              <a:rPr lang="en-US" dirty="0"/>
              <a:t>.  Clicking on Split produces the tree on the next slide</a:t>
            </a:r>
          </a:p>
          <a:p>
            <a:endParaRPr lang="en-US" b="1" dirty="0"/>
          </a:p>
          <a:p>
            <a:endParaRPr lang="en-US" b="1" dirty="0"/>
          </a:p>
        </p:txBody>
      </p:sp>
    </p:spTree>
    <p:extLst>
      <p:ext uri="{BB962C8B-B14F-4D97-AF65-F5344CB8AC3E}">
        <p14:creationId xmlns:p14="http://schemas.microsoft.com/office/powerpoint/2010/main" val="3547949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3A716-D5F4-477E-86E1-ECD9F2DCEE49}"/>
              </a:ext>
            </a:extLst>
          </p:cNvPr>
          <p:cNvPicPr>
            <a:picLocks noChangeAspect="1"/>
          </p:cNvPicPr>
          <p:nvPr/>
        </p:nvPicPr>
        <p:blipFill>
          <a:blip r:embed="rId2"/>
          <a:stretch>
            <a:fillRect/>
          </a:stretch>
        </p:blipFill>
        <p:spPr>
          <a:xfrm>
            <a:off x="360947" y="2918378"/>
            <a:ext cx="7835778" cy="3707011"/>
          </a:xfrm>
          <a:prstGeom prst="rect">
            <a:avLst/>
          </a:prstGeom>
        </p:spPr>
      </p:pic>
      <p:sp>
        <p:nvSpPr>
          <p:cNvPr id="6" name="TextBox 5">
            <a:extLst>
              <a:ext uri="{FF2B5EF4-FFF2-40B4-BE49-F238E27FC236}">
                <a16:creationId xmlns:a16="http://schemas.microsoft.com/office/drawing/2014/main" id="{86DEBDD0-0A3D-48A4-8089-E11501488DA0}"/>
              </a:ext>
            </a:extLst>
          </p:cNvPr>
          <p:cNvSpPr txBox="1"/>
          <p:nvPr/>
        </p:nvSpPr>
        <p:spPr>
          <a:xfrm>
            <a:off x="926036" y="232611"/>
            <a:ext cx="6705600" cy="2585323"/>
          </a:xfrm>
          <a:prstGeom prst="rect">
            <a:avLst/>
          </a:prstGeom>
          <a:noFill/>
        </p:spPr>
        <p:txBody>
          <a:bodyPr wrap="square" rtlCol="0">
            <a:spAutoFit/>
          </a:bodyPr>
          <a:lstStyle/>
          <a:p>
            <a:r>
              <a:rPr lang="en-US" dirty="0"/>
              <a:t>As expected, </a:t>
            </a:r>
            <a:r>
              <a:rPr lang="en-US" b="1" dirty="0"/>
              <a:t>Attends Office Hours </a:t>
            </a:r>
            <a:r>
              <a:rPr lang="en-US" dirty="0"/>
              <a:t>is split.</a:t>
            </a:r>
          </a:p>
          <a:p>
            <a:r>
              <a:rPr lang="en-US" dirty="0"/>
              <a:t>Continuing, we see from the </a:t>
            </a:r>
            <a:r>
              <a:rPr lang="en-US" dirty="0" err="1"/>
              <a:t>LogWorths</a:t>
            </a:r>
            <a:r>
              <a:rPr lang="en-US" dirty="0"/>
              <a:t> that </a:t>
            </a:r>
            <a:r>
              <a:rPr lang="en-US" b="1" dirty="0"/>
              <a:t>Miles from Home </a:t>
            </a:r>
            <a:r>
              <a:rPr lang="en-US" dirty="0"/>
              <a:t>will be split from the </a:t>
            </a:r>
            <a:r>
              <a:rPr lang="en-US" b="1" dirty="0"/>
              <a:t>Attends Office Hours (Never, Sometimes) </a:t>
            </a:r>
            <a:r>
              <a:rPr lang="en-US" dirty="0"/>
              <a:t>node. </a:t>
            </a:r>
          </a:p>
          <a:p>
            <a:endParaRPr lang="en-US" dirty="0"/>
          </a:p>
          <a:p>
            <a:r>
              <a:rPr lang="en-US" dirty="0"/>
              <a:t>Note </a:t>
            </a:r>
            <a:r>
              <a:rPr lang="en-US" b="1" dirty="0"/>
              <a:t>Difference</a:t>
            </a:r>
            <a:r>
              <a:rPr lang="en-US" dirty="0"/>
              <a:t> is the difference in the GPA means.  </a:t>
            </a:r>
            <a:r>
              <a:rPr lang="en-US" b="1" dirty="0"/>
              <a:t>Candidate SS </a:t>
            </a:r>
            <a:r>
              <a:rPr lang="en-US" dirty="0"/>
              <a:t>is the difference in sums of squares that would result from splitting on that variable (reduction in SS).</a:t>
            </a:r>
            <a:endParaRPr lang="en-US" b="1" dirty="0"/>
          </a:p>
          <a:p>
            <a:endParaRPr lang="en-US" dirty="0"/>
          </a:p>
          <a:p>
            <a:r>
              <a:rPr lang="en-US" dirty="0"/>
              <a:t> Clicking Split produces the tree on the next slide. </a:t>
            </a:r>
          </a:p>
        </p:txBody>
      </p:sp>
    </p:spTree>
    <p:extLst>
      <p:ext uri="{BB962C8B-B14F-4D97-AF65-F5344CB8AC3E}">
        <p14:creationId xmlns:p14="http://schemas.microsoft.com/office/powerpoint/2010/main" val="2454562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2828C7-FA6D-4F5E-954E-1EF3F96E5669}"/>
              </a:ext>
            </a:extLst>
          </p:cNvPr>
          <p:cNvPicPr>
            <a:picLocks noChangeAspect="1"/>
          </p:cNvPicPr>
          <p:nvPr/>
        </p:nvPicPr>
        <p:blipFill>
          <a:blip r:embed="rId2"/>
          <a:stretch>
            <a:fillRect/>
          </a:stretch>
        </p:blipFill>
        <p:spPr>
          <a:xfrm>
            <a:off x="0" y="1980989"/>
            <a:ext cx="9144000" cy="3666044"/>
          </a:xfrm>
          <a:prstGeom prst="rect">
            <a:avLst/>
          </a:prstGeom>
        </p:spPr>
      </p:pic>
      <p:sp>
        <p:nvSpPr>
          <p:cNvPr id="7" name="TextBox 6">
            <a:extLst>
              <a:ext uri="{FF2B5EF4-FFF2-40B4-BE49-F238E27FC236}">
                <a16:creationId xmlns:a16="http://schemas.microsoft.com/office/drawing/2014/main" id="{16FC4D41-146E-4773-AB51-AEBD269BC660}"/>
              </a:ext>
            </a:extLst>
          </p:cNvPr>
          <p:cNvSpPr txBox="1"/>
          <p:nvPr/>
        </p:nvSpPr>
        <p:spPr>
          <a:xfrm>
            <a:off x="866274" y="393032"/>
            <a:ext cx="6705600" cy="1200329"/>
          </a:xfrm>
          <a:prstGeom prst="rect">
            <a:avLst/>
          </a:prstGeom>
          <a:noFill/>
        </p:spPr>
        <p:txBody>
          <a:bodyPr wrap="square" rtlCol="0">
            <a:spAutoFit/>
          </a:bodyPr>
          <a:lstStyle/>
          <a:p>
            <a:r>
              <a:rPr lang="en-US" dirty="0"/>
              <a:t>As expected, </a:t>
            </a:r>
            <a:r>
              <a:rPr lang="en-US" b="1" dirty="0"/>
              <a:t>Miles from Home </a:t>
            </a:r>
            <a:r>
              <a:rPr lang="en-US" dirty="0"/>
              <a:t>is split.</a:t>
            </a:r>
          </a:p>
          <a:p>
            <a:r>
              <a:rPr lang="en-US" dirty="0"/>
              <a:t>Still Continuing, we see from the </a:t>
            </a:r>
            <a:r>
              <a:rPr lang="en-US" dirty="0" err="1"/>
              <a:t>LogWorths</a:t>
            </a:r>
            <a:r>
              <a:rPr lang="en-US" dirty="0"/>
              <a:t> that </a:t>
            </a:r>
            <a:r>
              <a:rPr lang="en-US" b="1" dirty="0"/>
              <a:t>Accommodations</a:t>
            </a:r>
            <a:r>
              <a:rPr lang="en-US" dirty="0"/>
              <a:t> will be split from the </a:t>
            </a:r>
            <a:r>
              <a:rPr lang="en-US" b="1" dirty="0"/>
              <a:t>Attends Office Hours (Regularly) </a:t>
            </a:r>
            <a:r>
              <a:rPr lang="en-US" dirty="0"/>
              <a:t>node.  Clicking Split produces the tree on the next slide. </a:t>
            </a:r>
          </a:p>
        </p:txBody>
      </p:sp>
    </p:spTree>
    <p:extLst>
      <p:ext uri="{BB962C8B-B14F-4D97-AF65-F5344CB8AC3E}">
        <p14:creationId xmlns:p14="http://schemas.microsoft.com/office/powerpoint/2010/main" val="2666248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535F95-8AF9-4B80-BC45-BA5836DD9551}"/>
              </a:ext>
            </a:extLst>
          </p:cNvPr>
          <p:cNvSpPr txBox="1"/>
          <p:nvPr/>
        </p:nvSpPr>
        <p:spPr>
          <a:xfrm>
            <a:off x="473242" y="454386"/>
            <a:ext cx="8021053" cy="923330"/>
          </a:xfrm>
          <a:prstGeom prst="rect">
            <a:avLst/>
          </a:prstGeom>
          <a:noFill/>
        </p:spPr>
        <p:txBody>
          <a:bodyPr wrap="square" rtlCol="0">
            <a:spAutoFit/>
          </a:bodyPr>
          <a:lstStyle/>
          <a:p>
            <a:r>
              <a:rPr lang="en-US" dirty="0"/>
              <a:t>At this point, no </a:t>
            </a:r>
            <a:r>
              <a:rPr lang="en-US" dirty="0" err="1"/>
              <a:t>LogWorth</a:t>
            </a:r>
            <a:r>
              <a:rPr lang="en-US" dirty="0"/>
              <a:t> has a value greater than 1.3 (p-value &lt; .05), and also note the Accommodations (Off-campus) is constrained by minimum size.  Using the .05 level stopping rule, this is the final tree.  </a:t>
            </a:r>
          </a:p>
        </p:txBody>
      </p:sp>
      <p:pic>
        <p:nvPicPr>
          <p:cNvPr id="7" name="Picture 6">
            <a:extLst>
              <a:ext uri="{FF2B5EF4-FFF2-40B4-BE49-F238E27FC236}">
                <a16:creationId xmlns:a16="http://schemas.microsoft.com/office/drawing/2014/main" id="{C94CCA01-1FAB-4695-B167-1E54FDF15944}"/>
              </a:ext>
            </a:extLst>
          </p:cNvPr>
          <p:cNvPicPr>
            <a:picLocks noChangeAspect="1"/>
          </p:cNvPicPr>
          <p:nvPr/>
        </p:nvPicPr>
        <p:blipFill>
          <a:blip r:embed="rId2"/>
          <a:stretch>
            <a:fillRect/>
          </a:stretch>
        </p:blipFill>
        <p:spPr>
          <a:xfrm>
            <a:off x="0" y="2363068"/>
            <a:ext cx="9144000" cy="3944621"/>
          </a:xfrm>
          <a:prstGeom prst="rect">
            <a:avLst/>
          </a:prstGeom>
        </p:spPr>
      </p:pic>
    </p:spTree>
    <p:extLst>
      <p:ext uri="{BB962C8B-B14F-4D97-AF65-F5344CB8AC3E}">
        <p14:creationId xmlns:p14="http://schemas.microsoft.com/office/powerpoint/2010/main" val="848403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CC0D90-BCCF-4598-9111-C88027C1D984}"/>
              </a:ext>
            </a:extLst>
          </p:cNvPr>
          <p:cNvSpPr txBox="1"/>
          <p:nvPr/>
        </p:nvSpPr>
        <p:spPr>
          <a:xfrm>
            <a:off x="826168" y="0"/>
            <a:ext cx="7491663" cy="5355312"/>
          </a:xfrm>
          <a:prstGeom prst="rect">
            <a:avLst/>
          </a:prstGeom>
          <a:noFill/>
        </p:spPr>
        <p:txBody>
          <a:bodyPr wrap="square" rtlCol="0">
            <a:spAutoFit/>
          </a:bodyPr>
          <a:lstStyle/>
          <a:p>
            <a:r>
              <a:rPr lang="en-US" u="sng" dirty="0"/>
              <a:t>Growing the Tree Automatically with “Go” in JMP</a:t>
            </a:r>
          </a:p>
          <a:p>
            <a:endParaRPr lang="en-US" u="sng" dirty="0"/>
          </a:p>
          <a:p>
            <a:r>
              <a:rPr lang="en-US" sz="1400" dirty="0"/>
              <a:t>Clicking “Go”, JMP will produce a tree by first growing it using a training sample, and then pruning it back to a size determined by the maximum r-square for a validation sample.  In addition, an optional test sample, independent of the tree development process, can be used to assess the tree.</a:t>
            </a:r>
          </a:p>
          <a:p>
            <a:endParaRPr lang="en-US" sz="1400" dirty="0"/>
          </a:p>
          <a:p>
            <a:r>
              <a:rPr lang="en-US" sz="1400" dirty="0"/>
              <a:t>Note that as a decision tree grows, it will reach a point where it begins to overfit, modeling the noise in the data.  In fact, it is possible for a decision tree to fit a data set perfectly (r-square = 1) if grown far enough.</a:t>
            </a:r>
          </a:p>
          <a:p>
            <a:endParaRPr lang="en-US" sz="1400" dirty="0"/>
          </a:p>
          <a:p>
            <a:r>
              <a:rPr lang="en-US" sz="1400" dirty="0"/>
              <a:t> To avoid overfitting, the “Go” procedure requires the user to specify a validation sample.  The tree is grown using the training sample, and fit to the validation sample at each step. While the r-square for both the training and validation sample can increase initially,  at a certain point the tree can start to overfit the training sample, and as growth continues the r-square for the training sample can be expected to continue increasing (it can’t decrease).  However, as overfitting increases, the r-square for the validation sample is expected to decrease.   </a:t>
            </a:r>
          </a:p>
          <a:p>
            <a:endParaRPr lang="en-US" sz="1400" dirty="0"/>
          </a:p>
          <a:p>
            <a:r>
              <a:rPr lang="en-US" sz="1400" dirty="0"/>
              <a:t>To avoid overfitting, the tree is grown to where the r-square for the validation sample stops increasing, and then for 10 more splits.  If the validation r-square doesn’t increase further, the tree is pruned back to the point of the validation sample maximum r-square.</a:t>
            </a:r>
          </a:p>
          <a:p>
            <a:endParaRPr lang="en-US" dirty="0"/>
          </a:p>
          <a:p>
            <a:endParaRPr lang="en-US" u="sng" dirty="0"/>
          </a:p>
          <a:p>
            <a:endParaRPr lang="en-US" dirty="0"/>
          </a:p>
        </p:txBody>
      </p:sp>
      <p:pic>
        <p:nvPicPr>
          <p:cNvPr id="3" name="Picture 2">
            <a:extLst>
              <a:ext uri="{FF2B5EF4-FFF2-40B4-BE49-F238E27FC236}">
                <a16:creationId xmlns:a16="http://schemas.microsoft.com/office/drawing/2014/main" id="{026196F3-68DE-40F1-818B-B4C7320722D6}"/>
              </a:ext>
            </a:extLst>
          </p:cNvPr>
          <p:cNvPicPr>
            <a:picLocks noChangeAspect="1"/>
          </p:cNvPicPr>
          <p:nvPr/>
        </p:nvPicPr>
        <p:blipFill>
          <a:blip r:embed="rId2"/>
          <a:stretch>
            <a:fillRect/>
          </a:stretch>
        </p:blipFill>
        <p:spPr>
          <a:xfrm>
            <a:off x="480264" y="4501958"/>
            <a:ext cx="4541914" cy="2249619"/>
          </a:xfrm>
          <a:prstGeom prst="rect">
            <a:avLst/>
          </a:prstGeom>
        </p:spPr>
      </p:pic>
      <p:sp>
        <p:nvSpPr>
          <p:cNvPr id="5" name="TextBox 4">
            <a:extLst>
              <a:ext uri="{FF2B5EF4-FFF2-40B4-BE49-F238E27FC236}">
                <a16:creationId xmlns:a16="http://schemas.microsoft.com/office/drawing/2014/main" id="{CC0C9A5C-5FED-40AE-BC40-A7A9C150957F}"/>
              </a:ext>
            </a:extLst>
          </p:cNvPr>
          <p:cNvSpPr txBox="1"/>
          <p:nvPr/>
        </p:nvSpPr>
        <p:spPr>
          <a:xfrm>
            <a:off x="5382126" y="5446295"/>
            <a:ext cx="1034716" cy="307777"/>
          </a:xfrm>
          <a:prstGeom prst="rect">
            <a:avLst/>
          </a:prstGeom>
          <a:noFill/>
        </p:spPr>
        <p:txBody>
          <a:bodyPr wrap="square" rtlCol="0">
            <a:spAutoFit/>
          </a:bodyPr>
          <a:lstStyle/>
          <a:p>
            <a:r>
              <a:rPr lang="en-US" sz="1400" dirty="0"/>
              <a:t>Validation</a:t>
            </a:r>
          </a:p>
        </p:txBody>
      </p:sp>
      <p:sp>
        <p:nvSpPr>
          <p:cNvPr id="7" name="TextBox 6">
            <a:extLst>
              <a:ext uri="{FF2B5EF4-FFF2-40B4-BE49-F238E27FC236}">
                <a16:creationId xmlns:a16="http://schemas.microsoft.com/office/drawing/2014/main" id="{ECF0BD23-C3E5-420D-B4A6-B194463EF0E3}"/>
              </a:ext>
            </a:extLst>
          </p:cNvPr>
          <p:cNvSpPr txBox="1"/>
          <p:nvPr/>
        </p:nvSpPr>
        <p:spPr>
          <a:xfrm>
            <a:off x="5382126" y="5093026"/>
            <a:ext cx="1034716" cy="307777"/>
          </a:xfrm>
          <a:prstGeom prst="rect">
            <a:avLst/>
          </a:prstGeom>
          <a:noFill/>
        </p:spPr>
        <p:txBody>
          <a:bodyPr wrap="square" rtlCol="0">
            <a:spAutoFit/>
          </a:bodyPr>
          <a:lstStyle/>
          <a:p>
            <a:r>
              <a:rPr lang="en-US" sz="1400" dirty="0"/>
              <a:t>Training</a:t>
            </a:r>
          </a:p>
        </p:txBody>
      </p:sp>
      <p:sp>
        <p:nvSpPr>
          <p:cNvPr id="9" name="TextBox 8">
            <a:extLst>
              <a:ext uri="{FF2B5EF4-FFF2-40B4-BE49-F238E27FC236}">
                <a16:creationId xmlns:a16="http://schemas.microsoft.com/office/drawing/2014/main" id="{E8A96968-0092-4547-8A3D-DEB03852A7E0}"/>
              </a:ext>
            </a:extLst>
          </p:cNvPr>
          <p:cNvSpPr txBox="1"/>
          <p:nvPr/>
        </p:nvSpPr>
        <p:spPr>
          <a:xfrm>
            <a:off x="5430252" y="6024175"/>
            <a:ext cx="1034716" cy="307777"/>
          </a:xfrm>
          <a:prstGeom prst="rect">
            <a:avLst/>
          </a:prstGeom>
          <a:noFill/>
        </p:spPr>
        <p:txBody>
          <a:bodyPr wrap="square" rtlCol="0">
            <a:spAutoFit/>
          </a:bodyPr>
          <a:lstStyle/>
          <a:p>
            <a:r>
              <a:rPr lang="en-US" sz="1400" dirty="0"/>
              <a:t>Test</a:t>
            </a:r>
          </a:p>
        </p:txBody>
      </p:sp>
      <p:cxnSp>
        <p:nvCxnSpPr>
          <p:cNvPr id="11" name="Straight Arrow Connector 10">
            <a:extLst>
              <a:ext uri="{FF2B5EF4-FFF2-40B4-BE49-F238E27FC236}">
                <a16:creationId xmlns:a16="http://schemas.microsoft.com/office/drawing/2014/main" id="{3D4C324D-3774-43E2-AC80-8A18CAF1A40B}"/>
              </a:ext>
            </a:extLst>
          </p:cNvPr>
          <p:cNvCxnSpPr>
            <a:stCxn id="7" idx="1"/>
          </p:cNvCxnSpPr>
          <p:nvPr/>
        </p:nvCxnSpPr>
        <p:spPr>
          <a:xfrm flipH="1">
            <a:off x="4812632" y="5246915"/>
            <a:ext cx="569494" cy="271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D89D87-CABA-4FEE-AAD9-28747380265B}"/>
              </a:ext>
            </a:extLst>
          </p:cNvPr>
          <p:cNvCxnSpPr>
            <a:cxnSpLocks/>
            <a:stCxn id="5" idx="1"/>
          </p:cNvCxnSpPr>
          <p:nvPr/>
        </p:nvCxnSpPr>
        <p:spPr>
          <a:xfrm flipH="1">
            <a:off x="4812632" y="5600184"/>
            <a:ext cx="569494" cy="271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6E0935A-BC47-4D4B-A5D2-009037F8772C}"/>
              </a:ext>
            </a:extLst>
          </p:cNvPr>
          <p:cNvCxnSpPr/>
          <p:nvPr/>
        </p:nvCxnSpPr>
        <p:spPr>
          <a:xfrm flipH="1" flipV="1">
            <a:off x="4812632" y="6087979"/>
            <a:ext cx="513347" cy="90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55F681-AA05-4479-90AD-814476D2F16D}"/>
              </a:ext>
            </a:extLst>
          </p:cNvPr>
          <p:cNvSpPr txBox="1"/>
          <p:nvPr/>
        </p:nvSpPr>
        <p:spPr>
          <a:xfrm>
            <a:off x="6577263" y="4836695"/>
            <a:ext cx="2431379" cy="830997"/>
          </a:xfrm>
          <a:prstGeom prst="rect">
            <a:avLst/>
          </a:prstGeom>
          <a:noFill/>
        </p:spPr>
        <p:txBody>
          <a:bodyPr wrap="square" rtlCol="0">
            <a:spAutoFit/>
          </a:bodyPr>
          <a:lstStyle/>
          <a:p>
            <a:r>
              <a:rPr lang="en-US" sz="1600" dirty="0"/>
              <a:t>Example: Split history for a run resulting in a tree with 8 splits </a:t>
            </a:r>
          </a:p>
        </p:txBody>
      </p:sp>
    </p:spTree>
    <p:extLst>
      <p:ext uri="{BB962C8B-B14F-4D97-AF65-F5344CB8AC3E}">
        <p14:creationId xmlns:p14="http://schemas.microsoft.com/office/powerpoint/2010/main" val="3076922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F81120-59F4-441B-B7C1-9AD8F3603441}"/>
              </a:ext>
            </a:extLst>
          </p:cNvPr>
          <p:cNvSpPr txBox="1"/>
          <p:nvPr/>
        </p:nvSpPr>
        <p:spPr>
          <a:xfrm>
            <a:off x="561472" y="134752"/>
            <a:ext cx="7595937" cy="1446550"/>
          </a:xfrm>
          <a:prstGeom prst="rect">
            <a:avLst/>
          </a:prstGeom>
          <a:noFill/>
        </p:spPr>
        <p:txBody>
          <a:bodyPr wrap="square" rtlCol="0">
            <a:spAutoFit/>
          </a:bodyPr>
          <a:lstStyle/>
          <a:p>
            <a:r>
              <a:rPr lang="en-US" sz="1400" b="1" dirty="0"/>
              <a:t>Tree Based Methods : </a:t>
            </a:r>
            <a:r>
              <a:rPr lang="en-US" sz="1400" dirty="0"/>
              <a:t>Procedures that segment data sets through recursive partitioning utilizing a target or dependent variable and a set of predictor or explanatory variables.   </a:t>
            </a:r>
          </a:p>
          <a:p>
            <a:endParaRPr lang="en-US" sz="1400" u="sng" dirty="0"/>
          </a:p>
          <a:p>
            <a:r>
              <a:rPr lang="en-US" sz="1400" b="1" u="sng" dirty="0"/>
              <a:t>Classification trees </a:t>
            </a:r>
            <a:r>
              <a:rPr lang="en-US" sz="1400" dirty="0"/>
              <a:t>have qualitative target variables while the target variables for </a:t>
            </a:r>
            <a:r>
              <a:rPr lang="en-US" sz="1400" b="1" u="sng" dirty="0"/>
              <a:t>Regression trees </a:t>
            </a:r>
            <a:r>
              <a:rPr lang="en-US" sz="1400" dirty="0"/>
              <a:t>are quantitative.  Explanatory variables can be either qualitative or quantitative for either type of tree.</a:t>
            </a:r>
          </a:p>
          <a:p>
            <a:endParaRPr lang="en-US" dirty="0"/>
          </a:p>
        </p:txBody>
      </p:sp>
      <p:sp>
        <p:nvSpPr>
          <p:cNvPr id="7" name="TextBox 6">
            <a:extLst>
              <a:ext uri="{FF2B5EF4-FFF2-40B4-BE49-F238E27FC236}">
                <a16:creationId xmlns:a16="http://schemas.microsoft.com/office/drawing/2014/main" id="{E854B9E1-4C08-4CB4-8325-00A431009B4C}"/>
              </a:ext>
            </a:extLst>
          </p:cNvPr>
          <p:cNvSpPr txBox="1"/>
          <p:nvPr/>
        </p:nvSpPr>
        <p:spPr>
          <a:xfrm>
            <a:off x="473242" y="1494108"/>
            <a:ext cx="7595937" cy="523220"/>
          </a:xfrm>
          <a:prstGeom prst="rect">
            <a:avLst/>
          </a:prstGeom>
          <a:noFill/>
        </p:spPr>
        <p:txBody>
          <a:bodyPr wrap="square" rtlCol="0">
            <a:spAutoFit/>
          </a:bodyPr>
          <a:lstStyle/>
          <a:p>
            <a:r>
              <a:rPr lang="en-US" sz="1400" dirty="0"/>
              <a:t>Example Classification Tree for a bank loan example relating the target variable (1=accept loan offer, 0=reject offer) with explanatory variables income, education, and family size.</a:t>
            </a:r>
          </a:p>
        </p:txBody>
      </p:sp>
      <p:pic>
        <p:nvPicPr>
          <p:cNvPr id="9" name="Picture 8">
            <a:extLst>
              <a:ext uri="{FF2B5EF4-FFF2-40B4-BE49-F238E27FC236}">
                <a16:creationId xmlns:a16="http://schemas.microsoft.com/office/drawing/2014/main" id="{30641523-3C5D-465D-9205-2D32FFC38648}"/>
              </a:ext>
            </a:extLst>
          </p:cNvPr>
          <p:cNvPicPr>
            <a:picLocks noChangeAspect="1"/>
          </p:cNvPicPr>
          <p:nvPr/>
        </p:nvPicPr>
        <p:blipFill>
          <a:blip r:embed="rId2"/>
          <a:stretch>
            <a:fillRect/>
          </a:stretch>
        </p:blipFill>
        <p:spPr>
          <a:xfrm>
            <a:off x="1265441" y="2085307"/>
            <a:ext cx="6011538" cy="3436420"/>
          </a:xfrm>
          <a:prstGeom prst="rect">
            <a:avLst/>
          </a:prstGeom>
        </p:spPr>
      </p:pic>
      <p:pic>
        <p:nvPicPr>
          <p:cNvPr id="10" name="Picture 9">
            <a:extLst>
              <a:ext uri="{FF2B5EF4-FFF2-40B4-BE49-F238E27FC236}">
                <a16:creationId xmlns:a16="http://schemas.microsoft.com/office/drawing/2014/main" id="{79B7E0FD-F573-4A7B-AE59-EDB23CE1114E}"/>
              </a:ext>
            </a:extLst>
          </p:cNvPr>
          <p:cNvPicPr>
            <a:picLocks noChangeAspect="1"/>
          </p:cNvPicPr>
          <p:nvPr/>
        </p:nvPicPr>
        <p:blipFill>
          <a:blip r:embed="rId3"/>
          <a:stretch>
            <a:fillRect/>
          </a:stretch>
        </p:blipFill>
        <p:spPr>
          <a:xfrm>
            <a:off x="2761309" y="4811152"/>
            <a:ext cx="1509901" cy="858087"/>
          </a:xfrm>
          <a:prstGeom prst="rect">
            <a:avLst/>
          </a:prstGeom>
        </p:spPr>
      </p:pic>
      <p:sp>
        <p:nvSpPr>
          <p:cNvPr id="11" name="TextBox 10">
            <a:extLst>
              <a:ext uri="{FF2B5EF4-FFF2-40B4-BE49-F238E27FC236}">
                <a16:creationId xmlns:a16="http://schemas.microsoft.com/office/drawing/2014/main" id="{3E05DEBB-4BD9-4944-B83E-F8787098E648}"/>
              </a:ext>
            </a:extLst>
          </p:cNvPr>
          <p:cNvSpPr txBox="1"/>
          <p:nvPr/>
        </p:nvSpPr>
        <p:spPr>
          <a:xfrm>
            <a:off x="473242" y="5816751"/>
            <a:ext cx="8197516" cy="954107"/>
          </a:xfrm>
          <a:prstGeom prst="rect">
            <a:avLst/>
          </a:prstGeom>
          <a:noFill/>
        </p:spPr>
        <p:txBody>
          <a:bodyPr wrap="square" rtlCol="0">
            <a:spAutoFit/>
          </a:bodyPr>
          <a:lstStyle/>
          <a:p>
            <a:r>
              <a:rPr lang="en-US" sz="1400" dirty="0"/>
              <a:t>Ease of interpretation is an advantage of tree-based methods.  </a:t>
            </a:r>
          </a:p>
          <a:p>
            <a:endParaRPr lang="en-US" sz="1400" dirty="0"/>
          </a:p>
          <a:p>
            <a:r>
              <a:rPr lang="en-US" sz="1400" dirty="0"/>
              <a:t>For the node in the blue box: If Income &gt;=99 and Education =1 and Family &gt;=3, classify as accept (Prob. accept=.7847)</a:t>
            </a:r>
          </a:p>
        </p:txBody>
      </p:sp>
      <p:sp>
        <p:nvSpPr>
          <p:cNvPr id="2" name="TextBox 1">
            <a:extLst>
              <a:ext uri="{FF2B5EF4-FFF2-40B4-BE49-F238E27FC236}">
                <a16:creationId xmlns:a16="http://schemas.microsoft.com/office/drawing/2014/main" id="{2D01676E-63F8-4EFD-A9A8-1BDCFA0A1A5C}"/>
              </a:ext>
            </a:extLst>
          </p:cNvPr>
          <p:cNvSpPr txBox="1"/>
          <p:nvPr/>
        </p:nvSpPr>
        <p:spPr>
          <a:xfrm>
            <a:off x="4810175" y="5447419"/>
            <a:ext cx="3259004" cy="276999"/>
          </a:xfrm>
          <a:prstGeom prst="rect">
            <a:avLst/>
          </a:prstGeom>
          <a:noFill/>
        </p:spPr>
        <p:txBody>
          <a:bodyPr wrap="square" rtlCol="0">
            <a:spAutoFit/>
          </a:bodyPr>
          <a:lstStyle/>
          <a:p>
            <a:r>
              <a:rPr lang="en-US" sz="1200" dirty="0"/>
              <a:t>From Figure 9.1, </a:t>
            </a:r>
            <a:r>
              <a:rPr lang="en-US" sz="1200" dirty="0" err="1"/>
              <a:t>Shmueli</a:t>
            </a:r>
            <a:r>
              <a:rPr lang="en-US" sz="1200" dirty="0"/>
              <a:t>, et al.</a:t>
            </a:r>
          </a:p>
        </p:txBody>
      </p:sp>
    </p:spTree>
    <p:extLst>
      <p:ext uri="{BB962C8B-B14F-4D97-AF65-F5344CB8AC3E}">
        <p14:creationId xmlns:p14="http://schemas.microsoft.com/office/powerpoint/2010/main" val="2254852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F5AEBE-C7AE-4912-BD3C-489BA184DD06}"/>
              </a:ext>
            </a:extLst>
          </p:cNvPr>
          <p:cNvSpPr txBox="1"/>
          <p:nvPr/>
        </p:nvSpPr>
        <p:spPr>
          <a:xfrm>
            <a:off x="810127" y="0"/>
            <a:ext cx="7684168" cy="4247317"/>
          </a:xfrm>
          <a:prstGeom prst="rect">
            <a:avLst/>
          </a:prstGeom>
          <a:noFill/>
        </p:spPr>
        <p:txBody>
          <a:bodyPr wrap="square" rtlCol="0">
            <a:spAutoFit/>
          </a:bodyPr>
          <a:lstStyle/>
          <a:p>
            <a:r>
              <a:rPr lang="en-US" dirty="0"/>
              <a:t>Example:  Growing a tree automatically with “Go” in JMP</a:t>
            </a:r>
          </a:p>
          <a:p>
            <a:endParaRPr lang="en-US" dirty="0"/>
          </a:p>
          <a:p>
            <a:r>
              <a:rPr lang="en-US" dirty="0"/>
              <a:t>File “tree_credit_.</a:t>
            </a:r>
            <a:r>
              <a:rPr lang="en-US" dirty="0" err="1"/>
              <a:t>jmp</a:t>
            </a:r>
            <a:r>
              <a:rPr lang="en-US" dirty="0"/>
              <a:t> contains 2464 records with a variable “Credit Rating”  classifying a person as a “high” or “low” credit risk.  There’s interest in examining the potential relation between that rating and the explanatory variables: Age, Income level, Number of credit cards, and Education.  In addition, there’s a variable “Validation” that identifies the sample subsets to be used as the training, validation, and testing portions in building and assessing the classification tree.</a:t>
            </a:r>
          </a:p>
          <a:p>
            <a:endParaRPr lang="en-US" dirty="0"/>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DB9D670D-A7BC-426C-AD37-D1BC3F905009}"/>
              </a:ext>
            </a:extLst>
          </p:cNvPr>
          <p:cNvPicPr>
            <a:picLocks noChangeAspect="1"/>
          </p:cNvPicPr>
          <p:nvPr/>
        </p:nvPicPr>
        <p:blipFill>
          <a:blip r:embed="rId2"/>
          <a:stretch>
            <a:fillRect/>
          </a:stretch>
        </p:blipFill>
        <p:spPr>
          <a:xfrm>
            <a:off x="601529" y="2644185"/>
            <a:ext cx="7892766" cy="3965162"/>
          </a:xfrm>
          <a:prstGeom prst="rect">
            <a:avLst/>
          </a:prstGeom>
        </p:spPr>
      </p:pic>
    </p:spTree>
    <p:extLst>
      <p:ext uri="{BB962C8B-B14F-4D97-AF65-F5344CB8AC3E}">
        <p14:creationId xmlns:p14="http://schemas.microsoft.com/office/powerpoint/2010/main" val="185388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67EAC8-5AE2-4B66-8CD7-144A519CC25E}"/>
              </a:ext>
            </a:extLst>
          </p:cNvPr>
          <p:cNvSpPr/>
          <p:nvPr/>
        </p:nvSpPr>
        <p:spPr>
          <a:xfrm>
            <a:off x="393031" y="689356"/>
            <a:ext cx="7467600" cy="646331"/>
          </a:xfrm>
          <a:prstGeom prst="rect">
            <a:avLst/>
          </a:prstGeom>
        </p:spPr>
        <p:txBody>
          <a:bodyPr wrap="square">
            <a:spAutoFit/>
          </a:bodyPr>
          <a:lstStyle/>
          <a:p>
            <a:r>
              <a:rPr lang="en-US" dirty="0"/>
              <a:t>In addition to the target and explanatory variables, the Validation variable should be loaded into the “Validation” window.</a:t>
            </a:r>
          </a:p>
        </p:txBody>
      </p:sp>
      <p:pic>
        <p:nvPicPr>
          <p:cNvPr id="6" name="Picture 5">
            <a:extLst>
              <a:ext uri="{FF2B5EF4-FFF2-40B4-BE49-F238E27FC236}">
                <a16:creationId xmlns:a16="http://schemas.microsoft.com/office/drawing/2014/main" id="{84DCECB6-AD5B-4CA0-9B8C-5F19250AB4FA}"/>
              </a:ext>
            </a:extLst>
          </p:cNvPr>
          <p:cNvPicPr>
            <a:picLocks noChangeAspect="1"/>
          </p:cNvPicPr>
          <p:nvPr/>
        </p:nvPicPr>
        <p:blipFill>
          <a:blip r:embed="rId2"/>
          <a:stretch>
            <a:fillRect/>
          </a:stretch>
        </p:blipFill>
        <p:spPr>
          <a:xfrm>
            <a:off x="3507559" y="1816637"/>
            <a:ext cx="4791871" cy="3048264"/>
          </a:xfrm>
          <a:prstGeom prst="rect">
            <a:avLst/>
          </a:prstGeom>
        </p:spPr>
      </p:pic>
      <p:sp>
        <p:nvSpPr>
          <p:cNvPr id="9" name="TextBox 8">
            <a:extLst>
              <a:ext uri="{FF2B5EF4-FFF2-40B4-BE49-F238E27FC236}">
                <a16:creationId xmlns:a16="http://schemas.microsoft.com/office/drawing/2014/main" id="{1040A755-C5A3-4238-884D-70EA9A04B961}"/>
              </a:ext>
            </a:extLst>
          </p:cNvPr>
          <p:cNvSpPr txBox="1"/>
          <p:nvPr/>
        </p:nvSpPr>
        <p:spPr>
          <a:xfrm>
            <a:off x="361655" y="2318084"/>
            <a:ext cx="2638926" cy="3539430"/>
          </a:xfrm>
          <a:prstGeom prst="rect">
            <a:avLst/>
          </a:prstGeom>
          <a:noFill/>
        </p:spPr>
        <p:txBody>
          <a:bodyPr wrap="square" rtlCol="0">
            <a:spAutoFit/>
          </a:bodyPr>
          <a:lstStyle/>
          <a:p>
            <a:r>
              <a:rPr lang="en-US" sz="1400" dirty="0"/>
              <a:t>Note: A Test sample is optional, and if only a training and validation sample is desired, the validation sample can be automatically created by specifying the desired proportion of the data set for validation in the “Validation Portion” window (e.g., change the 0 to .3 for 30% validation sample).  A Validation variable is not needed in that case, but could be used instead if desired (specifying only the training and validation records in the data set).</a:t>
            </a:r>
          </a:p>
          <a:p>
            <a:endParaRPr lang="en-US" sz="1400" dirty="0"/>
          </a:p>
        </p:txBody>
      </p:sp>
      <p:cxnSp>
        <p:nvCxnSpPr>
          <p:cNvPr id="11" name="Straight Arrow Connector 10">
            <a:extLst>
              <a:ext uri="{FF2B5EF4-FFF2-40B4-BE49-F238E27FC236}">
                <a16:creationId xmlns:a16="http://schemas.microsoft.com/office/drawing/2014/main" id="{F5156DDF-D717-4176-A897-C920CBF2FF91}"/>
              </a:ext>
            </a:extLst>
          </p:cNvPr>
          <p:cNvCxnSpPr/>
          <p:nvPr/>
        </p:nvCxnSpPr>
        <p:spPr>
          <a:xfrm>
            <a:off x="4267200" y="3340769"/>
            <a:ext cx="2141621" cy="747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A7BEA68-9AAA-4630-8A09-B16336DA83C7}"/>
              </a:ext>
            </a:extLst>
          </p:cNvPr>
          <p:cNvCxnSpPr/>
          <p:nvPr/>
        </p:nvCxnSpPr>
        <p:spPr>
          <a:xfrm>
            <a:off x="2181726" y="3954379"/>
            <a:ext cx="1325833" cy="72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06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19A423-B7BF-4C30-A02C-69BA4F049E13}"/>
              </a:ext>
            </a:extLst>
          </p:cNvPr>
          <p:cNvPicPr>
            <a:picLocks noChangeAspect="1"/>
          </p:cNvPicPr>
          <p:nvPr/>
        </p:nvPicPr>
        <p:blipFill>
          <a:blip r:embed="rId2"/>
          <a:stretch>
            <a:fillRect/>
          </a:stretch>
        </p:blipFill>
        <p:spPr>
          <a:xfrm>
            <a:off x="238095" y="611042"/>
            <a:ext cx="4165464" cy="2146758"/>
          </a:xfrm>
          <a:prstGeom prst="rect">
            <a:avLst/>
          </a:prstGeom>
        </p:spPr>
      </p:pic>
      <p:sp>
        <p:nvSpPr>
          <p:cNvPr id="6" name="TextBox 5">
            <a:extLst>
              <a:ext uri="{FF2B5EF4-FFF2-40B4-BE49-F238E27FC236}">
                <a16:creationId xmlns:a16="http://schemas.microsoft.com/office/drawing/2014/main" id="{94295904-A379-4686-A475-99F6BF0BC440}"/>
              </a:ext>
            </a:extLst>
          </p:cNvPr>
          <p:cNvSpPr txBox="1"/>
          <p:nvPr/>
        </p:nvSpPr>
        <p:spPr>
          <a:xfrm>
            <a:off x="1267326" y="128337"/>
            <a:ext cx="5205663" cy="369332"/>
          </a:xfrm>
          <a:prstGeom prst="rect">
            <a:avLst/>
          </a:prstGeom>
          <a:noFill/>
        </p:spPr>
        <p:txBody>
          <a:bodyPr wrap="square" rtlCol="0">
            <a:spAutoFit/>
          </a:bodyPr>
          <a:lstStyle/>
          <a:p>
            <a:r>
              <a:rPr lang="en-US" dirty="0"/>
              <a:t>Click </a:t>
            </a:r>
            <a:r>
              <a:rPr lang="en-US" b="1" dirty="0"/>
              <a:t>Go</a:t>
            </a:r>
            <a:r>
              <a:rPr lang="en-US" dirty="0"/>
              <a:t> to automatically grow the tree</a:t>
            </a:r>
          </a:p>
        </p:txBody>
      </p:sp>
      <p:pic>
        <p:nvPicPr>
          <p:cNvPr id="11" name="Picture 10">
            <a:extLst>
              <a:ext uri="{FF2B5EF4-FFF2-40B4-BE49-F238E27FC236}">
                <a16:creationId xmlns:a16="http://schemas.microsoft.com/office/drawing/2014/main" id="{92731A2B-2EB7-40FA-860F-56E5E8451541}"/>
              </a:ext>
            </a:extLst>
          </p:cNvPr>
          <p:cNvPicPr>
            <a:picLocks noChangeAspect="1"/>
          </p:cNvPicPr>
          <p:nvPr/>
        </p:nvPicPr>
        <p:blipFill>
          <a:blip r:embed="rId3"/>
          <a:stretch>
            <a:fillRect/>
          </a:stretch>
        </p:blipFill>
        <p:spPr>
          <a:xfrm>
            <a:off x="4826589" y="1868904"/>
            <a:ext cx="3788022" cy="4787383"/>
          </a:xfrm>
          <a:prstGeom prst="rect">
            <a:avLst/>
          </a:prstGeom>
        </p:spPr>
      </p:pic>
      <p:cxnSp>
        <p:nvCxnSpPr>
          <p:cNvPr id="13" name="Straight Arrow Connector 12">
            <a:extLst>
              <a:ext uri="{FF2B5EF4-FFF2-40B4-BE49-F238E27FC236}">
                <a16:creationId xmlns:a16="http://schemas.microsoft.com/office/drawing/2014/main" id="{EEBE98B8-CA18-4039-8F1F-E81A74836A73}"/>
              </a:ext>
            </a:extLst>
          </p:cNvPr>
          <p:cNvCxnSpPr/>
          <p:nvPr/>
        </p:nvCxnSpPr>
        <p:spPr>
          <a:xfrm>
            <a:off x="2021305" y="441158"/>
            <a:ext cx="72190" cy="513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3E45BEF-EF59-409C-A9CE-715F4E9A99DD}"/>
              </a:ext>
            </a:extLst>
          </p:cNvPr>
          <p:cNvSpPr txBox="1"/>
          <p:nvPr/>
        </p:nvSpPr>
        <p:spPr>
          <a:xfrm>
            <a:off x="1171074" y="3320716"/>
            <a:ext cx="2390273" cy="1815882"/>
          </a:xfrm>
          <a:prstGeom prst="rect">
            <a:avLst/>
          </a:prstGeom>
          <a:noFill/>
        </p:spPr>
        <p:txBody>
          <a:bodyPr wrap="square" rtlCol="0">
            <a:spAutoFit/>
          </a:bodyPr>
          <a:lstStyle/>
          <a:p>
            <a:r>
              <a:rPr lang="en-US" sz="1400" dirty="0"/>
              <a:t>Click </a:t>
            </a:r>
            <a:r>
              <a:rPr lang="en-US" sz="1400" b="1" dirty="0"/>
              <a:t>Small Tree View </a:t>
            </a:r>
            <a:r>
              <a:rPr lang="en-US" sz="1400" dirty="0"/>
              <a:t>to get a reduced version of the tree (useful for large trees)</a:t>
            </a:r>
          </a:p>
          <a:p>
            <a:endParaRPr lang="en-US" sz="1400" dirty="0"/>
          </a:p>
          <a:p>
            <a:r>
              <a:rPr lang="en-US" sz="1400" dirty="0"/>
              <a:t>Click </a:t>
            </a:r>
            <a:r>
              <a:rPr lang="en-US" sz="1400" b="1" dirty="0"/>
              <a:t>Show Fit Details </a:t>
            </a:r>
            <a:r>
              <a:rPr lang="en-US" sz="1400" dirty="0"/>
              <a:t>to display fit measures and confusion/classification matrices</a:t>
            </a:r>
          </a:p>
        </p:txBody>
      </p:sp>
      <p:cxnSp>
        <p:nvCxnSpPr>
          <p:cNvPr id="18" name="Straight Arrow Connector 17">
            <a:extLst>
              <a:ext uri="{FF2B5EF4-FFF2-40B4-BE49-F238E27FC236}">
                <a16:creationId xmlns:a16="http://schemas.microsoft.com/office/drawing/2014/main" id="{19484C6B-9859-4EB4-BA53-3AC1AA99C552}"/>
              </a:ext>
            </a:extLst>
          </p:cNvPr>
          <p:cNvCxnSpPr/>
          <p:nvPr/>
        </p:nvCxnSpPr>
        <p:spPr>
          <a:xfrm>
            <a:off x="2542674" y="3429000"/>
            <a:ext cx="2783305" cy="196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6667416-783E-411B-8F63-FE3C9C709CA9}"/>
              </a:ext>
            </a:extLst>
          </p:cNvPr>
          <p:cNvCxnSpPr/>
          <p:nvPr/>
        </p:nvCxnSpPr>
        <p:spPr>
          <a:xfrm>
            <a:off x="3088105" y="4363453"/>
            <a:ext cx="1909011" cy="473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848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EC0EB6-0E6A-4ADA-9E2A-0E2429BD3530}"/>
              </a:ext>
            </a:extLst>
          </p:cNvPr>
          <p:cNvPicPr>
            <a:picLocks noChangeAspect="1"/>
          </p:cNvPicPr>
          <p:nvPr/>
        </p:nvPicPr>
        <p:blipFill>
          <a:blip r:embed="rId2"/>
          <a:stretch>
            <a:fillRect/>
          </a:stretch>
        </p:blipFill>
        <p:spPr>
          <a:xfrm>
            <a:off x="4821626" y="3119732"/>
            <a:ext cx="4322374" cy="3654055"/>
          </a:xfrm>
          <a:prstGeom prst="rect">
            <a:avLst/>
          </a:prstGeom>
        </p:spPr>
      </p:pic>
      <p:pic>
        <p:nvPicPr>
          <p:cNvPr id="6" name="Picture 5">
            <a:extLst>
              <a:ext uri="{FF2B5EF4-FFF2-40B4-BE49-F238E27FC236}">
                <a16:creationId xmlns:a16="http://schemas.microsoft.com/office/drawing/2014/main" id="{2C2F880C-0610-423E-B1B6-7751E113D7E7}"/>
              </a:ext>
            </a:extLst>
          </p:cNvPr>
          <p:cNvPicPr>
            <a:picLocks noChangeAspect="1"/>
          </p:cNvPicPr>
          <p:nvPr/>
        </p:nvPicPr>
        <p:blipFill>
          <a:blip r:embed="rId3"/>
          <a:stretch>
            <a:fillRect/>
          </a:stretch>
        </p:blipFill>
        <p:spPr>
          <a:xfrm>
            <a:off x="0" y="3429000"/>
            <a:ext cx="4821626" cy="2676189"/>
          </a:xfrm>
          <a:prstGeom prst="rect">
            <a:avLst/>
          </a:prstGeom>
        </p:spPr>
      </p:pic>
      <p:sp>
        <p:nvSpPr>
          <p:cNvPr id="7" name="TextBox 6">
            <a:extLst>
              <a:ext uri="{FF2B5EF4-FFF2-40B4-BE49-F238E27FC236}">
                <a16:creationId xmlns:a16="http://schemas.microsoft.com/office/drawing/2014/main" id="{2ED21F4F-4D4E-4E3E-972C-E256FAD8DF40}"/>
              </a:ext>
            </a:extLst>
          </p:cNvPr>
          <p:cNvSpPr txBox="1"/>
          <p:nvPr/>
        </p:nvSpPr>
        <p:spPr>
          <a:xfrm>
            <a:off x="5514960" y="1730419"/>
            <a:ext cx="2935705" cy="1200329"/>
          </a:xfrm>
          <a:prstGeom prst="rect">
            <a:avLst/>
          </a:prstGeom>
          <a:noFill/>
        </p:spPr>
        <p:txBody>
          <a:bodyPr wrap="square" rtlCol="0">
            <a:spAutoFit/>
          </a:bodyPr>
          <a:lstStyle/>
          <a:p>
            <a:r>
              <a:rPr lang="en-US" dirty="0"/>
              <a:t>Prediction can be assessed by reviewing the Confusion/ Classification Matrix for the Test Sample.</a:t>
            </a:r>
          </a:p>
        </p:txBody>
      </p:sp>
      <p:pic>
        <p:nvPicPr>
          <p:cNvPr id="3" name="Picture 2">
            <a:extLst>
              <a:ext uri="{FF2B5EF4-FFF2-40B4-BE49-F238E27FC236}">
                <a16:creationId xmlns:a16="http://schemas.microsoft.com/office/drawing/2014/main" id="{6E69E348-3705-42A4-9108-32898F286610}"/>
              </a:ext>
            </a:extLst>
          </p:cNvPr>
          <p:cNvPicPr>
            <a:picLocks noChangeAspect="1"/>
          </p:cNvPicPr>
          <p:nvPr/>
        </p:nvPicPr>
        <p:blipFill>
          <a:blip r:embed="rId4"/>
          <a:stretch>
            <a:fillRect/>
          </a:stretch>
        </p:blipFill>
        <p:spPr>
          <a:xfrm>
            <a:off x="80211" y="175109"/>
            <a:ext cx="5200339" cy="2944623"/>
          </a:xfrm>
          <a:prstGeom prst="rect">
            <a:avLst/>
          </a:prstGeom>
        </p:spPr>
      </p:pic>
    </p:spTree>
    <p:extLst>
      <p:ext uri="{BB962C8B-B14F-4D97-AF65-F5344CB8AC3E}">
        <p14:creationId xmlns:p14="http://schemas.microsoft.com/office/powerpoint/2010/main" val="2454050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873456-D442-4BBF-8C58-8D31212B592D}"/>
              </a:ext>
            </a:extLst>
          </p:cNvPr>
          <p:cNvSpPr txBox="1"/>
          <p:nvPr/>
        </p:nvSpPr>
        <p:spPr>
          <a:xfrm>
            <a:off x="425118" y="997565"/>
            <a:ext cx="8534400" cy="4862870"/>
          </a:xfrm>
          <a:prstGeom prst="rect">
            <a:avLst/>
          </a:prstGeom>
          <a:noFill/>
        </p:spPr>
        <p:txBody>
          <a:bodyPr wrap="square" rtlCol="0">
            <a:spAutoFit/>
          </a:bodyPr>
          <a:lstStyle/>
          <a:p>
            <a:r>
              <a:rPr lang="en-US" sz="2000" b="1" dirty="0"/>
              <a:t>Decision Tree Pluses and Minuses</a:t>
            </a:r>
          </a:p>
          <a:p>
            <a:endParaRPr lang="en-US" sz="2000" b="1" dirty="0"/>
          </a:p>
          <a:p>
            <a:r>
              <a:rPr lang="en-US" dirty="0"/>
              <a:t>Decision Trees are relatively easy to implement, require little data preparation, easily handle missing values, and are relatively easy to interpret and explain.  They can be very useful for determining explanatory variable importance, and used as a preliminary step to other modeling methods.</a:t>
            </a:r>
          </a:p>
          <a:p>
            <a:endParaRPr lang="en-US" dirty="0"/>
          </a:p>
          <a:p>
            <a:r>
              <a:rPr lang="en-US" dirty="0"/>
              <a:t>While decision trees can be used for prediction, they typically do not perform as well as other common modeling methods (e.g., discriminant analysis and logit modeling).  They can experience high variability.  To improve predictive performance, ensemble methods have been developed (e.g., random forests) where multiple trees are developed and predictions produced through combining methods.  However, these ensemble methods lose interpretability, one of the important advantages of decision trees.</a:t>
            </a:r>
          </a:p>
          <a:p>
            <a:endParaRPr lang="en-US" b="1" dirty="0"/>
          </a:p>
          <a:p>
            <a:endParaRPr lang="en-US" b="1" dirty="0"/>
          </a:p>
          <a:p>
            <a:endParaRPr lang="en-US" dirty="0"/>
          </a:p>
          <a:p>
            <a:endParaRPr lang="en-US" dirty="0"/>
          </a:p>
        </p:txBody>
      </p:sp>
    </p:spTree>
    <p:extLst>
      <p:ext uri="{BB962C8B-B14F-4D97-AF65-F5344CB8AC3E}">
        <p14:creationId xmlns:p14="http://schemas.microsoft.com/office/powerpoint/2010/main" val="1072002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93F9C5-92B2-4889-AB99-DB1AF33BCF1A}"/>
              </a:ext>
            </a:extLst>
          </p:cNvPr>
          <p:cNvSpPr txBox="1"/>
          <p:nvPr/>
        </p:nvSpPr>
        <p:spPr>
          <a:xfrm>
            <a:off x="537411" y="425116"/>
            <a:ext cx="7098631" cy="4801314"/>
          </a:xfrm>
          <a:prstGeom prst="rect">
            <a:avLst/>
          </a:prstGeom>
          <a:noFill/>
        </p:spPr>
        <p:txBody>
          <a:bodyPr wrap="square" rtlCol="0">
            <a:spAutoFit/>
          </a:bodyPr>
          <a:lstStyle/>
          <a:p>
            <a:r>
              <a:rPr lang="en-US" dirty="0"/>
              <a:t>Added Application</a:t>
            </a:r>
          </a:p>
          <a:p>
            <a:endParaRPr lang="en-US" dirty="0"/>
          </a:p>
          <a:p>
            <a:r>
              <a:rPr lang="en-US" dirty="0"/>
              <a:t>The rate of customer loss over time is called churn. Churn_.</a:t>
            </a:r>
            <a:r>
              <a:rPr lang="en-US" dirty="0" err="1"/>
              <a:t>jmp</a:t>
            </a:r>
            <a:r>
              <a:rPr lang="en-US" dirty="0"/>
              <a:t> is a cell phone customer data file with 6667 records containing variables Churn (1=customer left, 0=customer stayed),  Mins, </a:t>
            </a:r>
            <a:r>
              <a:rPr lang="en-US" dirty="0" err="1"/>
              <a:t>Intl_Plan</a:t>
            </a:r>
            <a:r>
              <a:rPr lang="en-US" dirty="0"/>
              <a:t>, </a:t>
            </a:r>
            <a:r>
              <a:rPr lang="en-US" dirty="0" err="1"/>
              <a:t>Account_Length</a:t>
            </a:r>
            <a:r>
              <a:rPr lang="en-US" dirty="0"/>
              <a:t>, </a:t>
            </a:r>
            <a:r>
              <a:rPr lang="en-US" dirty="0" err="1"/>
              <a:t>Cust_Serv_Call</a:t>
            </a:r>
            <a:r>
              <a:rPr lang="en-US" dirty="0"/>
              <a:t>, Gender, and Validation (used to divide the data into training (50%), validation (30%), and test (20%) subsamples).  </a:t>
            </a:r>
          </a:p>
          <a:p>
            <a:endParaRPr lang="en-US" dirty="0"/>
          </a:p>
          <a:p>
            <a:r>
              <a:rPr lang="en-US" dirty="0"/>
              <a:t>Analyze churn by  using a classification tree.  Grow the tree with </a:t>
            </a:r>
            <a:r>
              <a:rPr lang="en-US" b="1" dirty="0"/>
              <a:t>GO</a:t>
            </a:r>
            <a:r>
              <a:rPr lang="en-US" dirty="0"/>
              <a:t> in JMP using the Validation variable to specify the training, validation, and test samples.</a:t>
            </a:r>
          </a:p>
          <a:p>
            <a:endParaRPr lang="en-US" dirty="0"/>
          </a:p>
          <a:p>
            <a:pPr marL="342900" indent="-342900">
              <a:buAutoNum type="alphaLcParenR"/>
            </a:pPr>
            <a:r>
              <a:rPr lang="en-US" dirty="0"/>
              <a:t>How many splits in the final tree?</a:t>
            </a:r>
          </a:p>
          <a:p>
            <a:pPr marL="342900" indent="-342900">
              <a:buAutoNum type="alphaLcParenR"/>
            </a:pPr>
            <a:r>
              <a:rPr lang="en-US" dirty="0"/>
              <a:t>Interpret the tree.</a:t>
            </a:r>
          </a:p>
          <a:p>
            <a:pPr marL="342900" indent="-342900">
              <a:buAutoNum type="alphaLcParenR"/>
            </a:pPr>
            <a:r>
              <a:rPr lang="en-US" dirty="0"/>
              <a:t>Characterize segments most likely and least likely to churn.</a:t>
            </a:r>
          </a:p>
          <a:p>
            <a:pPr marL="342900" indent="-342900">
              <a:buAutoNum type="alphaLcParenR"/>
            </a:pPr>
            <a:r>
              <a:rPr lang="en-US" dirty="0"/>
              <a:t>Assess the predictive ability of the tree using the confusion/classification matrix of the test sample.</a:t>
            </a:r>
          </a:p>
        </p:txBody>
      </p:sp>
    </p:spTree>
    <p:extLst>
      <p:ext uri="{BB962C8B-B14F-4D97-AF65-F5344CB8AC3E}">
        <p14:creationId xmlns:p14="http://schemas.microsoft.com/office/powerpoint/2010/main" val="1292351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75DC4C-9DA8-47FD-AF32-A039BF5CB69C}"/>
              </a:ext>
            </a:extLst>
          </p:cNvPr>
          <p:cNvSpPr txBox="1"/>
          <p:nvPr/>
        </p:nvSpPr>
        <p:spPr>
          <a:xfrm>
            <a:off x="144379" y="0"/>
            <a:ext cx="1379621" cy="369332"/>
          </a:xfrm>
          <a:prstGeom prst="rect">
            <a:avLst/>
          </a:prstGeom>
          <a:noFill/>
        </p:spPr>
        <p:txBody>
          <a:bodyPr wrap="square" rtlCol="0">
            <a:spAutoFit/>
          </a:bodyPr>
          <a:lstStyle/>
          <a:p>
            <a:r>
              <a:rPr lang="en-US" dirty="0"/>
              <a:t>Appendix</a:t>
            </a:r>
          </a:p>
        </p:txBody>
      </p:sp>
      <p:pic>
        <p:nvPicPr>
          <p:cNvPr id="5" name="Picture 4">
            <a:extLst>
              <a:ext uri="{FF2B5EF4-FFF2-40B4-BE49-F238E27FC236}">
                <a16:creationId xmlns:a16="http://schemas.microsoft.com/office/drawing/2014/main" id="{E9F1DAE7-C71A-40DB-A7C7-EDDA894ED973}"/>
              </a:ext>
            </a:extLst>
          </p:cNvPr>
          <p:cNvPicPr>
            <a:picLocks noChangeAspect="1"/>
          </p:cNvPicPr>
          <p:nvPr/>
        </p:nvPicPr>
        <p:blipFill>
          <a:blip r:embed="rId2"/>
          <a:stretch>
            <a:fillRect/>
          </a:stretch>
        </p:blipFill>
        <p:spPr>
          <a:xfrm>
            <a:off x="1703994" y="0"/>
            <a:ext cx="5736011" cy="6858000"/>
          </a:xfrm>
          <a:prstGeom prst="rect">
            <a:avLst/>
          </a:prstGeom>
        </p:spPr>
      </p:pic>
    </p:spTree>
    <p:extLst>
      <p:ext uri="{BB962C8B-B14F-4D97-AF65-F5344CB8AC3E}">
        <p14:creationId xmlns:p14="http://schemas.microsoft.com/office/powerpoint/2010/main" val="2912944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D3417C-77A2-4AF5-862F-C6010C269547}"/>
              </a:ext>
            </a:extLst>
          </p:cNvPr>
          <p:cNvSpPr txBox="1"/>
          <p:nvPr/>
        </p:nvSpPr>
        <p:spPr>
          <a:xfrm>
            <a:off x="1042737" y="633663"/>
            <a:ext cx="5959642" cy="3447098"/>
          </a:xfrm>
          <a:prstGeom prst="rect">
            <a:avLst/>
          </a:prstGeom>
          <a:noFill/>
        </p:spPr>
        <p:txBody>
          <a:bodyPr wrap="square" rtlCol="0">
            <a:spAutoFit/>
          </a:bodyPr>
          <a:lstStyle/>
          <a:p>
            <a:r>
              <a:rPr lang="en-US" sz="2000" b="1" dirty="0"/>
              <a:t>References</a:t>
            </a:r>
          </a:p>
          <a:p>
            <a:endParaRPr lang="en-US" dirty="0"/>
          </a:p>
          <a:p>
            <a:r>
              <a:rPr lang="en-US" dirty="0" err="1"/>
              <a:t>Klimberg</a:t>
            </a:r>
            <a:r>
              <a:rPr lang="en-US" dirty="0"/>
              <a:t> R., McCullough B.D., </a:t>
            </a:r>
            <a:r>
              <a:rPr lang="en-US" i="1" dirty="0"/>
              <a:t>Fundamentals of Predictive Analytics with JMP, 2</a:t>
            </a:r>
            <a:r>
              <a:rPr lang="en-US" i="1" baseline="30000" dirty="0"/>
              <a:t>nd</a:t>
            </a:r>
            <a:r>
              <a:rPr lang="en-US" i="1" dirty="0"/>
              <a:t> Edition</a:t>
            </a:r>
            <a:r>
              <a:rPr lang="en-US" dirty="0"/>
              <a:t>, SAS (Chapter 10)</a:t>
            </a:r>
          </a:p>
          <a:p>
            <a:r>
              <a:rPr lang="en-US" b="1" dirty="0"/>
              <a:t>Available online from UGA Libraries</a:t>
            </a:r>
          </a:p>
          <a:p>
            <a:endParaRPr lang="en-US" dirty="0"/>
          </a:p>
          <a:p>
            <a:r>
              <a:rPr lang="en-US" dirty="0" err="1"/>
              <a:t>Shmueli</a:t>
            </a:r>
            <a:r>
              <a:rPr lang="en-US" dirty="0"/>
              <a:t> G., Bruce P.C., Stephens M.L., Patel N.R., </a:t>
            </a:r>
            <a:r>
              <a:rPr lang="en-US" i="1" dirty="0"/>
              <a:t>Data Mining for Business Analytics: Concepts, Techniques, and Applications with JMP PRO</a:t>
            </a:r>
            <a:r>
              <a:rPr lang="en-US" dirty="0"/>
              <a:t>, Wiley (Chapter 9)</a:t>
            </a:r>
          </a:p>
          <a:p>
            <a:r>
              <a:rPr lang="en-US" b="1" dirty="0"/>
              <a:t>Available online from UGA Libraries</a:t>
            </a:r>
          </a:p>
          <a:p>
            <a:endParaRPr lang="en-US" dirty="0"/>
          </a:p>
          <a:p>
            <a:endParaRPr lang="en-US" dirty="0"/>
          </a:p>
        </p:txBody>
      </p:sp>
    </p:spTree>
    <p:extLst>
      <p:ext uri="{BB962C8B-B14F-4D97-AF65-F5344CB8AC3E}">
        <p14:creationId xmlns:p14="http://schemas.microsoft.com/office/powerpoint/2010/main" val="2296073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B4F920-3C5A-42DF-9640-E9FE564A1B62}"/>
              </a:ext>
            </a:extLst>
          </p:cNvPr>
          <p:cNvSpPr txBox="1"/>
          <p:nvPr/>
        </p:nvSpPr>
        <p:spPr>
          <a:xfrm>
            <a:off x="601579" y="360947"/>
            <a:ext cx="7804484" cy="5632311"/>
          </a:xfrm>
          <a:prstGeom prst="rect">
            <a:avLst/>
          </a:prstGeom>
          <a:noFill/>
        </p:spPr>
        <p:txBody>
          <a:bodyPr wrap="square" rtlCol="0">
            <a:spAutoFit/>
          </a:bodyPr>
          <a:lstStyle/>
          <a:p>
            <a:r>
              <a:rPr lang="en-US" sz="2000" b="1" dirty="0"/>
              <a:t>Fundamental Concepts</a:t>
            </a:r>
            <a:r>
              <a:rPr lang="en-US" dirty="0"/>
              <a:t>:</a:t>
            </a:r>
          </a:p>
          <a:p>
            <a:endParaRPr lang="en-US" dirty="0"/>
          </a:p>
          <a:p>
            <a:r>
              <a:rPr lang="en-US" u="sng" dirty="0"/>
              <a:t>Growing a Tree</a:t>
            </a:r>
            <a:r>
              <a:rPr lang="en-US" dirty="0"/>
              <a:t>- At each stage each predictor variable is examined along with the different ways the predictor can be split.  The best predictor and split is selected based on what can provide the most differentiation between the resulting nodes, and the most homogeneity within nodes.  A node that is completely homogeneous is called pure.</a:t>
            </a:r>
          </a:p>
          <a:p>
            <a:endParaRPr lang="en-US" dirty="0"/>
          </a:p>
          <a:p>
            <a:r>
              <a:rPr lang="en-US" u="sng" dirty="0"/>
              <a:t>Stopping Rules</a:t>
            </a:r>
            <a:r>
              <a:rPr lang="en-US" dirty="0"/>
              <a:t>- Different rules can be applied such as minimum node size, maximum tree size, p-value thresholds, and validation rules.</a:t>
            </a:r>
          </a:p>
          <a:p>
            <a:endParaRPr lang="en-US" dirty="0"/>
          </a:p>
          <a:p>
            <a:r>
              <a:rPr lang="en-US" u="sng" dirty="0"/>
              <a:t>Overfitting</a:t>
            </a:r>
            <a:r>
              <a:rPr lang="en-US" dirty="0"/>
              <a:t>- A danger with tree-based methods is overfitting where the tree doesn’t project well beyond the sample.  </a:t>
            </a:r>
          </a:p>
          <a:p>
            <a:endParaRPr lang="en-US" dirty="0"/>
          </a:p>
          <a:p>
            <a:r>
              <a:rPr lang="en-US" u="sng" dirty="0"/>
              <a:t>Tree Validation and Assessment </a:t>
            </a:r>
            <a:r>
              <a:rPr lang="en-US" dirty="0"/>
              <a:t>– Assessing beyond the sample used to construct the tree</a:t>
            </a:r>
            <a:endParaRPr lang="en-US" u="sng" dirty="0"/>
          </a:p>
          <a:p>
            <a:endParaRPr lang="en-US" dirty="0"/>
          </a:p>
          <a:p>
            <a:r>
              <a:rPr lang="en-US" u="sng" dirty="0"/>
              <a:t>Classification</a:t>
            </a:r>
            <a:r>
              <a:rPr lang="en-US" dirty="0"/>
              <a:t> – Classifying new observations </a:t>
            </a:r>
          </a:p>
          <a:p>
            <a:endParaRPr lang="en-US" dirty="0"/>
          </a:p>
          <a:p>
            <a:endParaRPr lang="en-US" dirty="0"/>
          </a:p>
        </p:txBody>
      </p:sp>
    </p:spTree>
    <p:extLst>
      <p:ext uri="{BB962C8B-B14F-4D97-AF65-F5344CB8AC3E}">
        <p14:creationId xmlns:p14="http://schemas.microsoft.com/office/powerpoint/2010/main" val="2632750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0579F-3D33-4651-A484-917F02781E98}"/>
              </a:ext>
            </a:extLst>
          </p:cNvPr>
          <p:cNvSpPr txBox="1"/>
          <p:nvPr/>
        </p:nvSpPr>
        <p:spPr>
          <a:xfrm>
            <a:off x="641685" y="344905"/>
            <a:ext cx="7676147" cy="7602081"/>
          </a:xfrm>
          <a:prstGeom prst="rect">
            <a:avLst/>
          </a:prstGeom>
          <a:noFill/>
        </p:spPr>
        <p:txBody>
          <a:bodyPr wrap="square" rtlCol="0">
            <a:spAutoFit/>
          </a:bodyPr>
          <a:lstStyle/>
          <a:p>
            <a:r>
              <a:rPr lang="en-US" sz="2000" b="1" dirty="0"/>
              <a:t>JMP for Classification and Regression Trees</a:t>
            </a:r>
          </a:p>
          <a:p>
            <a:endParaRPr lang="en-US" dirty="0"/>
          </a:p>
          <a:p>
            <a:r>
              <a:rPr lang="en-US" dirty="0"/>
              <a:t>JMP is a SAS software product that we will use for classification and regression trees.   It is free to UGA students to load on their computers, and can be obtained </a:t>
            </a:r>
            <a:r>
              <a:rPr lang="en-US"/>
              <a:t>at </a:t>
            </a:r>
            <a:r>
              <a:rPr lang="en-US">
                <a:hlinkClick r:id="rId2"/>
              </a:rPr>
              <a:t>JMP </a:t>
            </a:r>
            <a:r>
              <a:rPr lang="en-US" dirty="0">
                <a:hlinkClick r:id="rId2"/>
              </a:rPr>
              <a:t>Site License | Enterprise Information Technology Services</a:t>
            </a:r>
            <a:endParaRPr lang="en-US" dirty="0"/>
          </a:p>
          <a:p>
            <a:r>
              <a:rPr lang="en-US" dirty="0"/>
              <a:t>Once loaded, documentation about JMP can be found by clicking </a:t>
            </a:r>
            <a:r>
              <a:rPr lang="en-US" b="1" dirty="0"/>
              <a:t>Help</a:t>
            </a:r>
            <a:r>
              <a:rPr lang="en-US" dirty="0"/>
              <a:t>.</a:t>
            </a:r>
          </a:p>
          <a:p>
            <a:endParaRPr lang="en-US" dirty="0"/>
          </a:p>
          <a:p>
            <a:r>
              <a:rPr lang="en-US" dirty="0"/>
              <a:t>Classification and Regression Tree applications typically involve large data sets, but we will start with some small examples.  </a:t>
            </a:r>
          </a:p>
          <a:p>
            <a:r>
              <a:rPr lang="en-US" dirty="0"/>
              <a:t> </a:t>
            </a:r>
          </a:p>
          <a:p>
            <a:r>
              <a:rPr lang="en-US" u="sng" dirty="0"/>
              <a:t>Classification Tree Example </a:t>
            </a:r>
            <a:r>
              <a:rPr lang="en-US" sz="1400" u="sng" dirty="0"/>
              <a:t>(adapted from </a:t>
            </a:r>
            <a:r>
              <a:rPr lang="en-US" sz="1400" u="sng" dirty="0" err="1"/>
              <a:t>Klimberg</a:t>
            </a:r>
            <a:r>
              <a:rPr lang="en-US" sz="1400" u="sng" dirty="0"/>
              <a:t> et al.) </a:t>
            </a:r>
            <a:r>
              <a:rPr lang="en-US" dirty="0"/>
              <a:t>: After installing JMP, load the Freshman1.jmp data set. The data consists of 100 observations and variables that might be related to freshman attrition, along with the target variable Return that has values of 0 if the student did not return for their sophomore year, and 1 if they did return (qualitative target variable).</a:t>
            </a:r>
          </a:p>
          <a:p>
            <a:endParaRPr lang="en-US" dirty="0"/>
          </a:p>
          <a:p>
            <a:r>
              <a:rPr lang="en-US" dirty="0"/>
              <a:t>The explanatory variables are GPA, College, Accommodations (Dorm, off-campus, other), Attends office hours (Regularly, Sometimes, Never), Miles from home, Part-time work hours, and high school GPA.</a:t>
            </a:r>
          </a:p>
          <a:p>
            <a:endParaRPr lang="en-US" dirty="0"/>
          </a:p>
          <a:p>
            <a:r>
              <a:rPr lang="en-US" dirty="0"/>
              <a:t>Note that predictors can be quantitative or qualitative.  Also, tree-based methods can easily handle missing values when present by treating them as a separate category.</a:t>
            </a:r>
          </a:p>
          <a:p>
            <a:endParaRPr lang="en-US" dirty="0"/>
          </a:p>
          <a:p>
            <a:endParaRPr lang="en-US" dirty="0"/>
          </a:p>
          <a:p>
            <a:endParaRPr lang="en-US" dirty="0"/>
          </a:p>
        </p:txBody>
      </p:sp>
    </p:spTree>
    <p:extLst>
      <p:ext uri="{BB962C8B-B14F-4D97-AF65-F5344CB8AC3E}">
        <p14:creationId xmlns:p14="http://schemas.microsoft.com/office/powerpoint/2010/main" val="2045868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53863-AE0C-4351-B845-1A0E2E4A4F9A}"/>
              </a:ext>
            </a:extLst>
          </p:cNvPr>
          <p:cNvPicPr>
            <a:picLocks noChangeAspect="1"/>
          </p:cNvPicPr>
          <p:nvPr/>
        </p:nvPicPr>
        <p:blipFill>
          <a:blip r:embed="rId2"/>
          <a:stretch>
            <a:fillRect/>
          </a:stretch>
        </p:blipFill>
        <p:spPr>
          <a:xfrm>
            <a:off x="0" y="1052763"/>
            <a:ext cx="9144000" cy="5715000"/>
          </a:xfrm>
          <a:prstGeom prst="rect">
            <a:avLst/>
          </a:prstGeom>
        </p:spPr>
      </p:pic>
      <p:sp>
        <p:nvSpPr>
          <p:cNvPr id="5" name="TextBox 4">
            <a:extLst>
              <a:ext uri="{FF2B5EF4-FFF2-40B4-BE49-F238E27FC236}">
                <a16:creationId xmlns:a16="http://schemas.microsoft.com/office/drawing/2014/main" id="{510AACD0-532E-4078-916E-BC9E004DB5A0}"/>
              </a:ext>
            </a:extLst>
          </p:cNvPr>
          <p:cNvSpPr txBox="1"/>
          <p:nvPr/>
        </p:nvSpPr>
        <p:spPr>
          <a:xfrm>
            <a:off x="633663" y="168442"/>
            <a:ext cx="6537158" cy="646331"/>
          </a:xfrm>
          <a:prstGeom prst="rect">
            <a:avLst/>
          </a:prstGeom>
          <a:noFill/>
        </p:spPr>
        <p:txBody>
          <a:bodyPr wrap="square" rtlCol="0">
            <a:spAutoFit/>
          </a:bodyPr>
          <a:lstStyle/>
          <a:p>
            <a:r>
              <a:rPr lang="en-US" dirty="0"/>
              <a:t>After opening the file Freshman1.jmp, click Analyze &gt; Predictive Modeling &gt; Partition</a:t>
            </a:r>
          </a:p>
        </p:txBody>
      </p:sp>
    </p:spTree>
    <p:extLst>
      <p:ext uri="{BB962C8B-B14F-4D97-AF65-F5344CB8AC3E}">
        <p14:creationId xmlns:p14="http://schemas.microsoft.com/office/powerpoint/2010/main" val="2680480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132D74-6D3E-4875-9FD1-27F8676E150F}"/>
              </a:ext>
            </a:extLst>
          </p:cNvPr>
          <p:cNvSpPr txBox="1"/>
          <p:nvPr/>
        </p:nvSpPr>
        <p:spPr>
          <a:xfrm>
            <a:off x="786062" y="649705"/>
            <a:ext cx="7764379" cy="646331"/>
          </a:xfrm>
          <a:prstGeom prst="rect">
            <a:avLst/>
          </a:prstGeom>
          <a:noFill/>
        </p:spPr>
        <p:txBody>
          <a:bodyPr wrap="square" rtlCol="0">
            <a:spAutoFit/>
          </a:bodyPr>
          <a:lstStyle/>
          <a:p>
            <a:r>
              <a:rPr lang="en-US" dirty="0"/>
              <a:t>Put </a:t>
            </a:r>
            <a:r>
              <a:rPr lang="en-US" b="1" dirty="0"/>
              <a:t>Return</a:t>
            </a:r>
            <a:r>
              <a:rPr lang="en-US" dirty="0"/>
              <a:t> in the Y, Response window, and all other variables in the X, Factor window, and click Ok</a:t>
            </a:r>
          </a:p>
        </p:txBody>
      </p:sp>
      <p:pic>
        <p:nvPicPr>
          <p:cNvPr id="7" name="Picture 6">
            <a:extLst>
              <a:ext uri="{FF2B5EF4-FFF2-40B4-BE49-F238E27FC236}">
                <a16:creationId xmlns:a16="http://schemas.microsoft.com/office/drawing/2014/main" id="{DA7F2B06-2A88-4752-836B-B06E96BA7B1C}"/>
              </a:ext>
            </a:extLst>
          </p:cNvPr>
          <p:cNvPicPr>
            <a:picLocks noChangeAspect="1"/>
          </p:cNvPicPr>
          <p:nvPr/>
        </p:nvPicPr>
        <p:blipFill>
          <a:blip r:embed="rId2"/>
          <a:stretch>
            <a:fillRect/>
          </a:stretch>
        </p:blipFill>
        <p:spPr>
          <a:xfrm>
            <a:off x="1283893" y="1510403"/>
            <a:ext cx="6431837" cy="5114987"/>
          </a:xfrm>
          <a:prstGeom prst="rect">
            <a:avLst/>
          </a:prstGeom>
        </p:spPr>
      </p:pic>
      <p:sp>
        <p:nvSpPr>
          <p:cNvPr id="2" name="TextBox 1">
            <a:extLst>
              <a:ext uri="{FF2B5EF4-FFF2-40B4-BE49-F238E27FC236}">
                <a16:creationId xmlns:a16="http://schemas.microsoft.com/office/drawing/2014/main" id="{F295F8CB-817C-417C-B44C-1EF1B8CC53B7}"/>
              </a:ext>
            </a:extLst>
          </p:cNvPr>
          <p:cNvSpPr txBox="1"/>
          <p:nvPr/>
        </p:nvSpPr>
        <p:spPr>
          <a:xfrm>
            <a:off x="786062" y="141106"/>
            <a:ext cx="3553326" cy="369332"/>
          </a:xfrm>
          <a:prstGeom prst="rect">
            <a:avLst/>
          </a:prstGeom>
          <a:noFill/>
        </p:spPr>
        <p:txBody>
          <a:bodyPr wrap="square" rtlCol="0">
            <a:spAutoFit/>
          </a:bodyPr>
          <a:lstStyle/>
          <a:p>
            <a:r>
              <a:rPr lang="en-US" u="sng" dirty="0"/>
              <a:t>Classification Tree Example</a:t>
            </a:r>
          </a:p>
        </p:txBody>
      </p:sp>
    </p:spTree>
    <p:extLst>
      <p:ext uri="{BB962C8B-B14F-4D97-AF65-F5344CB8AC3E}">
        <p14:creationId xmlns:p14="http://schemas.microsoft.com/office/powerpoint/2010/main" val="345432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DF7742-3DA0-4546-AB8E-CFD905A02A50}"/>
              </a:ext>
            </a:extLst>
          </p:cNvPr>
          <p:cNvPicPr>
            <a:picLocks noChangeAspect="1"/>
          </p:cNvPicPr>
          <p:nvPr/>
        </p:nvPicPr>
        <p:blipFill>
          <a:blip r:embed="rId2"/>
          <a:stretch>
            <a:fillRect/>
          </a:stretch>
        </p:blipFill>
        <p:spPr>
          <a:xfrm>
            <a:off x="74196" y="433137"/>
            <a:ext cx="4470048" cy="4355431"/>
          </a:xfrm>
          <a:prstGeom prst="rect">
            <a:avLst/>
          </a:prstGeom>
        </p:spPr>
      </p:pic>
      <p:pic>
        <p:nvPicPr>
          <p:cNvPr id="5" name="Picture 4">
            <a:extLst>
              <a:ext uri="{FF2B5EF4-FFF2-40B4-BE49-F238E27FC236}">
                <a16:creationId xmlns:a16="http://schemas.microsoft.com/office/drawing/2014/main" id="{C5F793C6-EABD-4FFE-BAB2-42C4E96D435A}"/>
              </a:ext>
            </a:extLst>
          </p:cNvPr>
          <p:cNvPicPr>
            <a:picLocks noChangeAspect="1"/>
          </p:cNvPicPr>
          <p:nvPr/>
        </p:nvPicPr>
        <p:blipFill>
          <a:blip r:embed="rId3"/>
          <a:stretch>
            <a:fillRect/>
          </a:stretch>
        </p:blipFill>
        <p:spPr>
          <a:xfrm>
            <a:off x="4655905" y="320842"/>
            <a:ext cx="4657266" cy="4467726"/>
          </a:xfrm>
          <a:prstGeom prst="rect">
            <a:avLst/>
          </a:prstGeom>
        </p:spPr>
      </p:pic>
      <p:sp>
        <p:nvSpPr>
          <p:cNvPr id="8" name="TextBox 7">
            <a:extLst>
              <a:ext uri="{FF2B5EF4-FFF2-40B4-BE49-F238E27FC236}">
                <a16:creationId xmlns:a16="http://schemas.microsoft.com/office/drawing/2014/main" id="{FDB6E9ED-2629-4495-A8BA-74B87F344EF6}"/>
              </a:ext>
            </a:extLst>
          </p:cNvPr>
          <p:cNvSpPr txBox="1"/>
          <p:nvPr/>
        </p:nvSpPr>
        <p:spPr>
          <a:xfrm>
            <a:off x="942158" y="4860759"/>
            <a:ext cx="7908758" cy="1815882"/>
          </a:xfrm>
          <a:prstGeom prst="rect">
            <a:avLst/>
          </a:prstGeom>
          <a:noFill/>
        </p:spPr>
        <p:txBody>
          <a:bodyPr wrap="square" rtlCol="0">
            <a:spAutoFit/>
          </a:bodyPr>
          <a:lstStyle/>
          <a:p>
            <a:r>
              <a:rPr lang="en-US" sz="1400" dirty="0"/>
              <a:t>The graph displays the observations having a Return value of 1 (above the horizontal line) or 0 (below the line).  </a:t>
            </a:r>
            <a:r>
              <a:rPr lang="en-US" sz="1400" dirty="0" err="1"/>
              <a:t>RSquare</a:t>
            </a:r>
            <a:r>
              <a:rPr lang="en-US" sz="1400" dirty="0"/>
              <a:t> is a fit measure that varies between 0 and 1 (larger values, better fit) which is currently 0 since there aren’t any splits yet.  The node G^2 is a measure of node homogeneity.  Pure nodes (all observations falling into one category) will have a G^2 = 0.  Greater heterogeneity is associated with larger G^2 values (See the appendix for the node G^2 calculation)</a:t>
            </a:r>
            <a:endParaRPr lang="en-US" sz="1400" dirty="0">
              <a:solidFill>
                <a:srgbClr val="FF0000"/>
              </a:solidFill>
            </a:endParaRPr>
          </a:p>
          <a:p>
            <a:endParaRPr lang="en-US" sz="1400" dirty="0"/>
          </a:p>
          <a:p>
            <a:r>
              <a:rPr lang="en-US" sz="1400" dirty="0"/>
              <a:t>To get more information in the nodes, click the red triangle to the left of “Partition for Return” and click Show Split Count and Show Split Prob.</a:t>
            </a:r>
          </a:p>
        </p:txBody>
      </p:sp>
      <p:cxnSp>
        <p:nvCxnSpPr>
          <p:cNvPr id="3" name="Straight Arrow Connector 2">
            <a:extLst>
              <a:ext uri="{FF2B5EF4-FFF2-40B4-BE49-F238E27FC236}">
                <a16:creationId xmlns:a16="http://schemas.microsoft.com/office/drawing/2014/main" id="{948DDA74-6681-4C0A-93A5-E2A0D526D06B}"/>
              </a:ext>
            </a:extLst>
          </p:cNvPr>
          <p:cNvCxnSpPr/>
          <p:nvPr/>
        </p:nvCxnSpPr>
        <p:spPr>
          <a:xfrm flipH="1" flipV="1">
            <a:off x="320842" y="954505"/>
            <a:ext cx="4162926" cy="5293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C90A637-CB75-43E8-8977-3C40AE3B1F57}"/>
              </a:ext>
            </a:extLst>
          </p:cNvPr>
          <p:cNvCxnSpPr/>
          <p:nvPr/>
        </p:nvCxnSpPr>
        <p:spPr>
          <a:xfrm flipV="1">
            <a:off x="1740568" y="2069432"/>
            <a:ext cx="4684295" cy="4387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848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1119E1-9E23-4671-9554-5F00E7FDF235}"/>
              </a:ext>
            </a:extLst>
          </p:cNvPr>
          <p:cNvPicPr>
            <a:picLocks noChangeAspect="1"/>
          </p:cNvPicPr>
          <p:nvPr/>
        </p:nvPicPr>
        <p:blipFill>
          <a:blip r:embed="rId2"/>
          <a:stretch>
            <a:fillRect/>
          </a:stretch>
        </p:blipFill>
        <p:spPr>
          <a:xfrm>
            <a:off x="116571" y="594550"/>
            <a:ext cx="4515676" cy="3865819"/>
          </a:xfrm>
          <a:prstGeom prst="rect">
            <a:avLst/>
          </a:prstGeom>
        </p:spPr>
      </p:pic>
      <p:sp>
        <p:nvSpPr>
          <p:cNvPr id="6" name="TextBox 5">
            <a:extLst>
              <a:ext uri="{FF2B5EF4-FFF2-40B4-BE49-F238E27FC236}">
                <a16:creationId xmlns:a16="http://schemas.microsoft.com/office/drawing/2014/main" id="{8CCC8266-85CD-4C46-AD28-4086B516C4F2}"/>
              </a:ext>
            </a:extLst>
          </p:cNvPr>
          <p:cNvSpPr txBox="1"/>
          <p:nvPr/>
        </p:nvSpPr>
        <p:spPr>
          <a:xfrm>
            <a:off x="4957010" y="594550"/>
            <a:ext cx="4010527" cy="3970318"/>
          </a:xfrm>
          <a:prstGeom prst="rect">
            <a:avLst/>
          </a:prstGeom>
          <a:noFill/>
        </p:spPr>
        <p:txBody>
          <a:bodyPr wrap="square" rtlCol="0">
            <a:spAutoFit/>
          </a:bodyPr>
          <a:lstStyle/>
          <a:p>
            <a:r>
              <a:rPr lang="en-US" dirty="0"/>
              <a:t>Note the Rate, which is the proportion of 0s and 1s in the node, the associated probabilities, and counts.  Below that are the candidate explanatory variables for the first split.  </a:t>
            </a:r>
          </a:p>
          <a:p>
            <a:endParaRPr lang="en-US" dirty="0"/>
          </a:p>
          <a:p>
            <a:r>
              <a:rPr lang="en-US" dirty="0"/>
              <a:t>The variable for the first split, and how that variable will be split, is determined by the largest </a:t>
            </a:r>
            <a:r>
              <a:rPr lang="en-US" dirty="0" err="1"/>
              <a:t>LogWorth</a:t>
            </a:r>
            <a:r>
              <a:rPr lang="en-US" dirty="0"/>
              <a:t>.  Note that it is GPA, and the cut point for GPA is 1.0159.  </a:t>
            </a:r>
          </a:p>
          <a:p>
            <a:endParaRPr lang="en-US" dirty="0"/>
          </a:p>
          <a:p>
            <a:r>
              <a:rPr lang="en-US" dirty="0"/>
              <a:t>That variable and cut point will produce the most significant split based on a Chi-square statistic (Details in the Appendix).  </a:t>
            </a:r>
          </a:p>
        </p:txBody>
      </p:sp>
      <p:sp>
        <p:nvSpPr>
          <p:cNvPr id="7" name="TextBox 6">
            <a:extLst>
              <a:ext uri="{FF2B5EF4-FFF2-40B4-BE49-F238E27FC236}">
                <a16:creationId xmlns:a16="http://schemas.microsoft.com/office/drawing/2014/main" id="{504DD666-CF9C-420A-94C8-BA2403414A7D}"/>
              </a:ext>
            </a:extLst>
          </p:cNvPr>
          <p:cNvSpPr txBox="1"/>
          <p:nvPr/>
        </p:nvSpPr>
        <p:spPr>
          <a:xfrm>
            <a:off x="748741" y="4611231"/>
            <a:ext cx="7299158" cy="2246769"/>
          </a:xfrm>
          <a:prstGeom prst="rect">
            <a:avLst/>
          </a:prstGeom>
          <a:noFill/>
        </p:spPr>
        <p:txBody>
          <a:bodyPr wrap="square" rtlCol="0">
            <a:spAutoFit/>
          </a:bodyPr>
          <a:lstStyle/>
          <a:p>
            <a:r>
              <a:rPr lang="en-US" dirty="0"/>
              <a:t>The </a:t>
            </a:r>
            <a:r>
              <a:rPr lang="en-US" dirty="0" err="1"/>
              <a:t>LogWorth</a:t>
            </a:r>
            <a:r>
              <a:rPr lang="en-US" dirty="0"/>
              <a:t> is a function of the P-Value for the Chi-square test.  Specifically, </a:t>
            </a:r>
            <a:r>
              <a:rPr lang="en-US" dirty="0" err="1"/>
              <a:t>LogWorth</a:t>
            </a:r>
            <a:r>
              <a:rPr lang="en-US" dirty="0"/>
              <a:t> = -Log10(P-Value*). Splits are determined by the largest </a:t>
            </a:r>
            <a:r>
              <a:rPr lang="en-US" dirty="0" err="1"/>
              <a:t>LogWorth</a:t>
            </a:r>
            <a:r>
              <a:rPr lang="en-US" dirty="0"/>
              <a:t> (translates to the smallest P-Value).  The reason </a:t>
            </a:r>
            <a:r>
              <a:rPr lang="en-US" dirty="0" err="1"/>
              <a:t>LogWorths</a:t>
            </a:r>
            <a:r>
              <a:rPr lang="en-US" dirty="0"/>
              <a:t> are used instead of the P-values directly is because many applications have large sample sizes, resulting in small P-Values which can be difficult to compare visually.   </a:t>
            </a:r>
            <a:r>
              <a:rPr lang="en-US" dirty="0" err="1"/>
              <a:t>LogWorths</a:t>
            </a:r>
            <a:r>
              <a:rPr lang="en-US" dirty="0"/>
              <a:t> are easier to compare in those cases.</a:t>
            </a:r>
          </a:p>
          <a:p>
            <a:r>
              <a:rPr lang="en-US" sz="1400" dirty="0"/>
              <a:t>(*Note: The P-Values are adjusted to account for multiple splits)</a:t>
            </a:r>
          </a:p>
        </p:txBody>
      </p:sp>
    </p:spTree>
    <p:extLst>
      <p:ext uri="{BB962C8B-B14F-4D97-AF65-F5344CB8AC3E}">
        <p14:creationId xmlns:p14="http://schemas.microsoft.com/office/powerpoint/2010/main" val="2128941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0F845F-09C1-49C6-B5C3-B2A33CE5AB08}"/>
              </a:ext>
            </a:extLst>
          </p:cNvPr>
          <p:cNvPicPr>
            <a:picLocks noChangeAspect="1"/>
          </p:cNvPicPr>
          <p:nvPr/>
        </p:nvPicPr>
        <p:blipFill>
          <a:blip r:embed="rId2"/>
          <a:stretch>
            <a:fillRect/>
          </a:stretch>
        </p:blipFill>
        <p:spPr>
          <a:xfrm>
            <a:off x="5048352" y="119065"/>
            <a:ext cx="3662169" cy="3898232"/>
          </a:xfrm>
          <a:prstGeom prst="rect">
            <a:avLst/>
          </a:prstGeom>
        </p:spPr>
      </p:pic>
      <p:pic>
        <p:nvPicPr>
          <p:cNvPr id="5" name="Picture 4">
            <a:extLst>
              <a:ext uri="{FF2B5EF4-FFF2-40B4-BE49-F238E27FC236}">
                <a16:creationId xmlns:a16="http://schemas.microsoft.com/office/drawing/2014/main" id="{4056723D-30AD-47AC-84AF-D93A37F5A5A2}"/>
              </a:ext>
            </a:extLst>
          </p:cNvPr>
          <p:cNvPicPr>
            <a:picLocks noChangeAspect="1"/>
          </p:cNvPicPr>
          <p:nvPr/>
        </p:nvPicPr>
        <p:blipFill>
          <a:blip r:embed="rId3"/>
          <a:stretch>
            <a:fillRect/>
          </a:stretch>
        </p:blipFill>
        <p:spPr>
          <a:xfrm>
            <a:off x="722237" y="53647"/>
            <a:ext cx="4130500" cy="4029069"/>
          </a:xfrm>
          <a:prstGeom prst="rect">
            <a:avLst/>
          </a:prstGeom>
        </p:spPr>
      </p:pic>
      <p:cxnSp>
        <p:nvCxnSpPr>
          <p:cNvPr id="11" name="Straight Arrow Connector 10">
            <a:extLst>
              <a:ext uri="{FF2B5EF4-FFF2-40B4-BE49-F238E27FC236}">
                <a16:creationId xmlns:a16="http://schemas.microsoft.com/office/drawing/2014/main" id="{D11743C4-BEF3-4257-82BF-82223F9E2E5C}"/>
              </a:ext>
            </a:extLst>
          </p:cNvPr>
          <p:cNvCxnSpPr>
            <a:endCxn id="4" idx="1"/>
          </p:cNvCxnSpPr>
          <p:nvPr/>
        </p:nvCxnSpPr>
        <p:spPr>
          <a:xfrm flipV="1">
            <a:off x="1138989" y="2068181"/>
            <a:ext cx="3909363" cy="1068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29B7EB-9A8C-45C0-8E09-ADDAE8DC73D1}"/>
              </a:ext>
            </a:extLst>
          </p:cNvPr>
          <p:cNvSpPr txBox="1"/>
          <p:nvPr/>
        </p:nvSpPr>
        <p:spPr>
          <a:xfrm>
            <a:off x="986589" y="4411579"/>
            <a:ext cx="7259053" cy="2031325"/>
          </a:xfrm>
          <a:prstGeom prst="rect">
            <a:avLst/>
          </a:prstGeom>
          <a:noFill/>
        </p:spPr>
        <p:txBody>
          <a:bodyPr wrap="square" rtlCol="0">
            <a:spAutoFit/>
          </a:bodyPr>
          <a:lstStyle/>
          <a:p>
            <a:r>
              <a:rPr lang="en-US" dirty="0"/>
              <a:t>Clicking on the red triangle in the node shows the menu for “Split Best” (split on the most significant considering the tree), “Split Here” (split on the best from the current node) and “Split Specific” (split on the candidate variable selected by the user).</a:t>
            </a:r>
          </a:p>
          <a:p>
            <a:endParaRPr lang="en-US" dirty="0"/>
          </a:p>
          <a:p>
            <a:r>
              <a:rPr lang="en-US" dirty="0"/>
              <a:t>Also, to split on the most significant considering the tree, can click the “Split” button</a:t>
            </a:r>
          </a:p>
        </p:txBody>
      </p:sp>
      <p:cxnSp>
        <p:nvCxnSpPr>
          <p:cNvPr id="3" name="Straight Arrow Connector 2">
            <a:extLst>
              <a:ext uri="{FF2B5EF4-FFF2-40B4-BE49-F238E27FC236}">
                <a16:creationId xmlns:a16="http://schemas.microsoft.com/office/drawing/2014/main" id="{0EF46E5F-4FF5-4B53-9492-DE54B311D076}"/>
              </a:ext>
            </a:extLst>
          </p:cNvPr>
          <p:cNvCxnSpPr/>
          <p:nvPr/>
        </p:nvCxnSpPr>
        <p:spPr>
          <a:xfrm flipH="1" flipV="1">
            <a:off x="986589" y="3232484"/>
            <a:ext cx="2061411" cy="1299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9580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1447</TotalTime>
  <Words>2583</Words>
  <Application>Microsoft Office PowerPoint</Application>
  <PresentationFormat>On-screen Show (4:3)</PresentationFormat>
  <Paragraphs>135</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wurst</dc:creator>
  <cp:lastModifiedBy>John C Wurst</cp:lastModifiedBy>
  <cp:revision>129</cp:revision>
  <dcterms:created xsi:type="dcterms:W3CDTF">2020-06-28T02:33:44Z</dcterms:created>
  <dcterms:modified xsi:type="dcterms:W3CDTF">2024-11-04T23:57:30Z</dcterms:modified>
</cp:coreProperties>
</file>